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401" r:id="rId14"/>
    <p:sldId id="402" r:id="rId15"/>
    <p:sldId id="403" r:id="rId16"/>
    <p:sldId id="404" r:id="rId17"/>
    <p:sldId id="406" r:id="rId18"/>
    <p:sldId id="407" r:id="rId19"/>
    <p:sldId id="408" r:id="rId20"/>
    <p:sldId id="409" r:id="rId21"/>
    <p:sldId id="410" r:id="rId22"/>
    <p:sldId id="411" r:id="rId23"/>
    <p:sldId id="272" r:id="rId24"/>
    <p:sldId id="273" r:id="rId25"/>
    <p:sldId id="274" r:id="rId26"/>
    <p:sldId id="275" r:id="rId27"/>
    <p:sldId id="279" r:id="rId28"/>
    <p:sldId id="280" r:id="rId29"/>
    <p:sldId id="281" r:id="rId30"/>
    <p:sldId id="282" r:id="rId31"/>
    <p:sldId id="283" r:id="rId32"/>
    <p:sldId id="286" r:id="rId33"/>
    <p:sldId id="287" r:id="rId34"/>
    <p:sldId id="288" r:id="rId35"/>
    <p:sldId id="289" r:id="rId36"/>
    <p:sldId id="412" r:id="rId37"/>
    <p:sldId id="290" r:id="rId38"/>
    <p:sldId id="291" r:id="rId39"/>
    <p:sldId id="292" r:id="rId40"/>
    <p:sldId id="293" r:id="rId41"/>
    <p:sldId id="294" r:id="rId42"/>
    <p:sldId id="413" r:id="rId43"/>
    <p:sldId id="414" r:id="rId44"/>
    <p:sldId id="297" r:id="rId45"/>
    <p:sldId id="298" r:id="rId46"/>
    <p:sldId id="299" r:id="rId47"/>
    <p:sldId id="305" r:id="rId48"/>
    <p:sldId id="306" r:id="rId49"/>
    <p:sldId id="307" r:id="rId50"/>
    <p:sldId id="312" r:id="rId51"/>
    <p:sldId id="313" r:id="rId52"/>
    <p:sldId id="323" r:id="rId53"/>
    <p:sldId id="324" r:id="rId54"/>
    <p:sldId id="325" r:id="rId55"/>
    <p:sldId id="326" r:id="rId56"/>
    <p:sldId id="327" r:id="rId57"/>
    <p:sldId id="415" r:id="rId58"/>
    <p:sldId id="416" r:id="rId59"/>
    <p:sldId id="332" r:id="rId60"/>
    <p:sldId id="333" r:id="rId61"/>
    <p:sldId id="334" r:id="rId62"/>
    <p:sldId id="354" r:id="rId63"/>
    <p:sldId id="355" r:id="rId64"/>
    <p:sldId id="383" r:id="rId65"/>
    <p:sldId id="384" r:id="rId66"/>
    <p:sldId id="385" r:id="rId67"/>
    <p:sldId id="386" r:id="rId68"/>
    <p:sldId id="417" r:id="rId69"/>
    <p:sldId id="418" r:id="rId70"/>
    <p:sldId id="419" r:id="rId71"/>
    <p:sldId id="420" r:id="rId72"/>
    <p:sldId id="421" r:id="rId73"/>
    <p:sldId id="422" r:id="rId74"/>
    <p:sldId id="423" r:id="rId75"/>
    <p:sldId id="424" r:id="rId76"/>
    <p:sldId id="395" r:id="rId77"/>
    <p:sldId id="396" r:id="rId78"/>
  </p:sldIdLst>
  <p:sldSz cx="16256000" cy="9144000"/>
  <p:notesSz cx="6858000" cy="9144000"/>
  <p:embeddedFontLst>
    <p:embeddedFont>
      <p:font typeface="Calibri" panose="020F0502020204030204" pitchFamily="34" charset="0"/>
      <p:regular r:id="rId80"/>
      <p:bold r:id="rId81"/>
      <p:italic r:id="rId82"/>
      <p:boldItalic r:id="rId83"/>
    </p:embeddedFont>
    <p:embeddedFont>
      <p:font typeface="Open Sans" panose="020B0606030504020204" pitchFamily="34" charset="0"/>
      <p:regular r:id="rId84"/>
      <p:bold r:id="rId85"/>
      <p:italic r:id="rId86"/>
      <p:boldItalic r:id="rId87"/>
    </p:embeddedFont>
    <p:embeddedFont>
      <p:font typeface="Open Sans ExtraBold" panose="020B0906030804020204" pitchFamily="34" charset="0"/>
      <p:bold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mCzD35OADrfLAbmEMUrE8w==" hashData="JuGhk/jTqstUOGNJJoEUKtFChCrSPd1IjQa/qPjR31o7JQpmuI8PHeMD4t9kP8sLBFf8v6BI61Xf/zaHBJmxGg=="/>
  <p:extLst>
    <p:ext uri="{EFAFB233-063F-42B5-8137-9DF3F51BA10A}">
      <p15:sldGuideLst xmlns:p15="http://schemas.microsoft.com/office/powerpoint/2012/main">
        <p15:guide id="1" pos="5120">
          <p15:clr>
            <a:srgbClr val="A4A3A4"/>
          </p15:clr>
        </p15:guide>
        <p15:guide id="2" orient="horz" pos="1202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1" roundtripDataSignature="AMtx7mh535ApbjSJmJsFo6ErslOSdnx2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796" y="52"/>
      </p:cViewPr>
      <p:guideLst>
        <p:guide pos="5120"/>
        <p:guide orient="horz" pos="12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175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17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17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6613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9" name="Google Shape;42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5d11cf31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g85d11cf3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9" name="Google Shape;42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9" name="Google Shape;42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0" name="Google Shape;29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3" name="Google Shape;3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9" name="Google Shape;42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1" name="Google Shape;44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0" name="Google Shape;50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6" name="Google Shape;53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3" name="Google Shape;56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3" name="Google Shape;56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9" name="Google Shape;57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78fb86f4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878fb86f4c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g878fb86f4c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1" name="Google Shape;59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5" name="Google Shape;65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3" name="Google Shape;68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3" name="Google Shape;783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0" name="Google Shape;81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5" name="Google Shape;855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4" name="Google Shape;1034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6" name="Google Shape;1046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8" name="Google Shape;1068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4" name="Google Shape;1034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8" name="Google Shape;1218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9" name="Google Shape;1229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7" name="Google Shape;1537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85d11cf31a_4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8" name="Google Shape;2028;g85d11cf31a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878fb86f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8" name="Google Shape;2038;g878fb86f4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9" name="Google Shape;2039;g878fb86f4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3" name="Google Shape;20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3" name="Google Shape;20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3" name="Google Shape;20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3" name="Google Shape;20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3" name="Google Shape;20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3" name="Google Shape;20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3" name="Google Shape;20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3" name="Google Shape;20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3" name="Google Shape;20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3" name="Google Shape;20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a1c27f018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3" name="Google Shape;2153;ga1c27f01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9ac415083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1" name="Google Shape;2161;g9ac415083e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2" name="Google Shape;2162;g9ac415083e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5d11cf31a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85d11cf31a_4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g85d11cf31a_4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splash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992" y="-10"/>
            <a:ext cx="16241125" cy="9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6"/>
          <p:cNvSpPr/>
          <p:nvPr/>
        </p:nvSpPr>
        <p:spPr>
          <a:xfrm>
            <a:off x="7713924" y="4633175"/>
            <a:ext cx="8222700" cy="13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6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Post Graduate Program in </a:t>
            </a:r>
            <a:endParaRPr sz="36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6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Full Stack Web Development</a:t>
            </a:r>
            <a:endParaRPr sz="3600" b="1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1_Assisted Practic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1" cy="914400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7"/>
          <p:cNvSpPr txBox="1">
            <a:spLocks noGrp="1"/>
          </p:cNvSpPr>
          <p:nvPr>
            <p:ph type="title"/>
          </p:nvPr>
        </p:nvSpPr>
        <p:spPr>
          <a:xfrm>
            <a:off x="596200" y="556766"/>
            <a:ext cx="14948600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4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body" idx="1"/>
          </p:nvPr>
        </p:nvSpPr>
        <p:spPr>
          <a:xfrm>
            <a:off x="752966" y="2363638"/>
            <a:ext cx="14515789" cy="508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3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33"/>
          <p:cNvSpPr txBox="1">
            <a:spLocks noGrp="1"/>
          </p:cNvSpPr>
          <p:nvPr>
            <p:ph type="body" idx="1"/>
          </p:nvPr>
        </p:nvSpPr>
        <p:spPr>
          <a:xfrm>
            <a:off x="1432121" y="218014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body" idx="2"/>
          </p:nvPr>
        </p:nvSpPr>
        <p:spPr>
          <a:xfrm>
            <a:off x="1432121" y="33728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body" idx="3"/>
          </p:nvPr>
        </p:nvSpPr>
        <p:spPr>
          <a:xfrm>
            <a:off x="1432121" y="4565535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3"/>
          <p:cNvSpPr txBox="1">
            <a:spLocks noGrp="1"/>
          </p:cNvSpPr>
          <p:nvPr>
            <p:ph type="body" idx="4"/>
          </p:nvPr>
        </p:nvSpPr>
        <p:spPr>
          <a:xfrm>
            <a:off x="1432121" y="575823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6" name="Google Shape;66;p3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2776178" y="1368575"/>
            <a:ext cx="5066773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">
  <p:cSld name="Knowledge Check 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0"/>
          <p:cNvSpPr/>
          <p:nvPr/>
        </p:nvSpPr>
        <p:spPr>
          <a:xfrm>
            <a:off x="8128000" y="4310390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2_quiz conte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1280469" y="8847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3"/>
          </p:nvPr>
        </p:nvSpPr>
        <p:spPr>
          <a:xfrm>
            <a:off x="2334473" y="430700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4"/>
          </p:nvPr>
        </p:nvSpPr>
        <p:spPr>
          <a:xfrm>
            <a:off x="2334473" y="5121075"/>
            <a:ext cx="11250640" cy="67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5"/>
          </p:nvPr>
        </p:nvSpPr>
        <p:spPr>
          <a:xfrm>
            <a:off x="2334473" y="267886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6"/>
          </p:nvPr>
        </p:nvSpPr>
        <p:spPr>
          <a:xfrm>
            <a:off x="2334473" y="349293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2_quiz an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1073502" y="7205554"/>
            <a:ext cx="27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1061600" y="7620607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2"/>
          </p:nvPr>
        </p:nvSpPr>
        <p:spPr>
          <a:xfrm>
            <a:off x="3523595" y="7190611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ED6B1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1280469" y="8847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5"/>
          <p:cNvSpPr txBox="1">
            <a:spLocks noGrp="1"/>
          </p:cNvSpPr>
          <p:nvPr>
            <p:ph type="body" idx="3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4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5"/>
          </p:nvPr>
        </p:nvSpPr>
        <p:spPr>
          <a:xfrm>
            <a:off x="2329744" y="264918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6"/>
          </p:nvPr>
        </p:nvSpPr>
        <p:spPr>
          <a:xfrm>
            <a:off x="2329744" y="3469791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7"/>
          </p:nvPr>
        </p:nvSpPr>
        <p:spPr>
          <a:xfrm>
            <a:off x="2329744" y="429039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8"/>
          </p:nvPr>
        </p:nvSpPr>
        <p:spPr>
          <a:xfrm>
            <a:off x="2329744" y="5111001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56">
          <p15:clr>
            <a:srgbClr val="FBAE40"/>
          </p15:clr>
        </p15:guide>
        <p15:guide id="2" pos="1472">
          <p15:clr>
            <a:srgbClr val="FBAE40"/>
          </p15:clr>
        </p15:guide>
        <p15:guide id="3" orient="horz" pos="36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>
  <p:cSld name="Lesson Name_1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9ac415083e_0_4"/>
          <p:cNvPicPr preferRelativeResize="0"/>
          <p:nvPr/>
        </p:nvPicPr>
        <p:blipFill rotWithShape="1">
          <a:blip r:embed="rId2">
            <a:alphaModFix/>
          </a:blip>
          <a:srcRect l="416" r="426"/>
          <a:stretch/>
        </p:blipFill>
        <p:spPr>
          <a:xfrm>
            <a:off x="0" y="-78375"/>
            <a:ext cx="16265474" cy="922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9ac415083e_0_4"/>
          <p:cNvSpPr/>
          <p:nvPr/>
        </p:nvSpPr>
        <p:spPr>
          <a:xfrm>
            <a:off x="1318450" y="633825"/>
            <a:ext cx="5814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Before the next Class</a:t>
            </a: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9ac415083e_0_4"/>
          <p:cNvSpPr txBox="1">
            <a:spLocks noGrp="1"/>
          </p:cNvSpPr>
          <p:nvPr>
            <p:ph type="body" idx="1"/>
          </p:nvPr>
        </p:nvSpPr>
        <p:spPr>
          <a:xfrm>
            <a:off x="752970" y="2363650"/>
            <a:ext cx="7058700" cy="50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">
  <p:cSld name="You Already Know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4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14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4"/>
          <p:cNvSpPr/>
          <p:nvPr/>
        </p:nvSpPr>
        <p:spPr>
          <a:xfrm>
            <a:off x="5718038" y="569353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EC680F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>
              <a:solidFill>
                <a:srgbClr val="EC680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 1">
  <p:cSld name="You Already Knw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85d11cf31a_4_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85d11cf31a_4_4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99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-End Project">
  <p:cSld name="Section-End Projec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a1c27f0189_0_114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399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a1c27f0189_0_114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1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ga1c27f0189_0_114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7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Course nam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992" y="-10"/>
            <a:ext cx="16241125" cy="9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7"/>
          <p:cNvSpPr txBox="1">
            <a:spLocks noGrp="1"/>
          </p:cNvSpPr>
          <p:nvPr>
            <p:ph type="body" idx="1"/>
          </p:nvPr>
        </p:nvSpPr>
        <p:spPr>
          <a:xfrm>
            <a:off x="8248728" y="4606504"/>
            <a:ext cx="6960049" cy="905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 1">
  <p:cSld name="LessonNam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g85d11cf31a_2_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2" cy="9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85d11cf31a_2_2"/>
          <p:cNvSpPr txBox="1">
            <a:spLocks noGrp="1"/>
          </p:cNvSpPr>
          <p:nvPr>
            <p:ph type="body" idx="1"/>
          </p:nvPr>
        </p:nvSpPr>
        <p:spPr>
          <a:xfrm>
            <a:off x="8524773" y="4114800"/>
            <a:ext cx="696004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b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Lesson Name_1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g878fb86f4c_0_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657"/>
            <a:ext cx="16256001" cy="913867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g878fb86f4c_0_19"/>
          <p:cNvSpPr/>
          <p:nvPr/>
        </p:nvSpPr>
        <p:spPr>
          <a:xfrm>
            <a:off x="2089150" y="555452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g878fb86f4c_0_19"/>
          <p:cNvSpPr txBox="1">
            <a:spLocks noGrp="1"/>
          </p:cNvSpPr>
          <p:nvPr>
            <p:ph type="body" idx="1"/>
          </p:nvPr>
        </p:nvSpPr>
        <p:spPr>
          <a:xfrm>
            <a:off x="752966" y="2363638"/>
            <a:ext cx="14515789" cy="508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>
  <p:cSld name="Recap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25" descr="A picture containing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4852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5"/>
          <p:cNvSpPr txBox="1">
            <a:spLocks noGrp="1"/>
          </p:cNvSpPr>
          <p:nvPr>
            <p:ph type="body" idx="1"/>
          </p:nvPr>
        </p:nvSpPr>
        <p:spPr>
          <a:xfrm>
            <a:off x="1632860" y="1987907"/>
            <a:ext cx="940525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/>
          <p:nvPr/>
        </p:nvSpPr>
        <p:spPr>
          <a:xfrm rot="-2545709">
            <a:off x="-457915" y="442928"/>
            <a:ext cx="240496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A day in the lif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6"/>
          <p:cNvPicPr preferRelativeResize="0"/>
          <p:nvPr/>
        </p:nvPicPr>
        <p:blipFill rotWithShape="1">
          <a:blip r:embed="rId2">
            <a:alphaModFix/>
          </a:blip>
          <a:srcRect l="689" t="1569" r="-689" b="-1568"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6"/>
          <p:cNvSpPr txBox="1">
            <a:spLocks noGrp="1"/>
          </p:cNvSpPr>
          <p:nvPr>
            <p:ph type="body" idx="1"/>
          </p:nvPr>
        </p:nvSpPr>
        <p:spPr>
          <a:xfrm>
            <a:off x="1504916" y="1808291"/>
            <a:ext cx="13246169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/>
          <p:nvPr/>
        </p:nvSpPr>
        <p:spPr>
          <a:xfrm>
            <a:off x="2089150" y="340753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 Day in the Life of a Full Stack Developer</a:t>
            </a: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26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3562590" y="861594"/>
            <a:ext cx="9321147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864">
          <p15:clr>
            <a:srgbClr val="FA7B17"/>
          </p15:clr>
        </p15:guide>
        <p15:guide id="3" pos="9792">
          <p15:clr>
            <a:srgbClr val="FA7B17"/>
          </p15:clr>
        </p15:guide>
        <p15:guide id="4" pos="9504">
          <p15:clr>
            <a:srgbClr val="FA7B17"/>
          </p15:clr>
        </p15:guide>
        <p15:guide id="5" orient="horz" pos="576">
          <p15:clr>
            <a:srgbClr val="FA7B17"/>
          </p15:clr>
        </p15:guide>
        <p15:guide id="6" orient="horz" pos="86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27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7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7"/>
          <p:cNvSpPr txBox="1">
            <a:spLocks noGrp="1"/>
          </p:cNvSpPr>
          <p:nvPr>
            <p:ph type="body" idx="1"/>
          </p:nvPr>
        </p:nvSpPr>
        <p:spPr>
          <a:xfrm>
            <a:off x="1470660" y="2514932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body" idx="2"/>
          </p:nvPr>
        </p:nvSpPr>
        <p:spPr>
          <a:xfrm>
            <a:off x="1470660" y="3688275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body" idx="3"/>
          </p:nvPr>
        </p:nvSpPr>
        <p:spPr>
          <a:xfrm>
            <a:off x="1470660" y="4861618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body" idx="4"/>
          </p:nvPr>
        </p:nvSpPr>
        <p:spPr>
          <a:xfrm>
            <a:off x="1470660" y="603496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6" name="Google Shape;46;p27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2203275" y="1368575"/>
            <a:ext cx="6594549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7"/>
          <p:cNvSpPr/>
          <p:nvPr/>
        </p:nvSpPr>
        <p:spPr>
          <a:xfrm>
            <a:off x="909797" y="1680111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Break">
  <p:cSld name="Topic nam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g6ea8db464a_0_2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g6ea8db464a_0_275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g6ea8db464a_0_275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9792">
          <p15:clr>
            <a:srgbClr val="FA7B17"/>
          </p15:clr>
        </p15:guide>
        <p15:guide id="3" orient="horz" pos="5184">
          <p15:clr>
            <a:srgbClr val="FA7B17"/>
          </p15:clr>
        </p15:guide>
        <p15:guide id="4" orient="horz" pos="578">
          <p15:clr>
            <a:srgbClr val="FA7B17"/>
          </p15:clr>
        </p15:guide>
        <p15:guide id="5" pos="864">
          <p15:clr>
            <a:srgbClr val="FA7B17"/>
          </p15:clr>
        </p15:guide>
        <p15:guide id="6" pos="9504">
          <p15:clr>
            <a:srgbClr val="FA7B17"/>
          </p15:clr>
        </p15:guide>
        <p15:guide id="7" orient="horz" pos="86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0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4457578" y="872037"/>
            <a:ext cx="734072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91;p8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Hibernate Features</a:t>
            </a:r>
            <a:endParaRPr/>
          </a:p>
        </p:txBody>
      </p:sp>
      <p:grpSp>
        <p:nvGrpSpPr>
          <p:cNvPr id="25" name="Google Shape;292;p8"/>
          <p:cNvGrpSpPr/>
          <p:nvPr/>
        </p:nvGrpSpPr>
        <p:grpSpPr>
          <a:xfrm>
            <a:off x="-3855457" y="254211"/>
            <a:ext cx="18165817" cy="9019668"/>
            <a:chOff x="-3718297" y="254211"/>
            <a:chExt cx="18165817" cy="9019668"/>
          </a:xfrm>
        </p:grpSpPr>
        <p:sp>
          <p:nvSpPr>
            <p:cNvPr id="26" name="Google Shape;293;p8"/>
            <p:cNvSpPr/>
            <p:nvPr/>
          </p:nvSpPr>
          <p:spPr>
            <a:xfrm>
              <a:off x="-3718297" y="254211"/>
              <a:ext cx="9019668" cy="9019668"/>
            </a:xfrm>
            <a:prstGeom prst="blockArc">
              <a:avLst>
                <a:gd name="adj1" fmla="val 18900000"/>
                <a:gd name="adj2" fmla="val 2700000"/>
                <a:gd name="adj3" fmla="val 239"/>
              </a:avLst>
            </a:prstGeom>
            <a:noFill/>
            <a:ln w="25400" cap="flat" cmpd="sng">
              <a:solidFill>
                <a:srgbClr val="5689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4;p8"/>
            <p:cNvSpPr/>
            <p:nvPr/>
          </p:nvSpPr>
          <p:spPr>
            <a:xfrm>
              <a:off x="4324621" y="1717250"/>
              <a:ext cx="10122899" cy="609171"/>
            </a:xfrm>
            <a:custGeom>
              <a:avLst/>
              <a:gdLst/>
              <a:ahLst/>
              <a:cxnLst/>
              <a:rect l="l" t="t" r="r" b="b"/>
              <a:pathLst>
                <a:path w="9746737" h="609171" extrusionOk="0">
                  <a:moveTo>
                    <a:pt x="0" y="0"/>
                  </a:moveTo>
                  <a:lnTo>
                    <a:pt x="9746737" y="0"/>
                  </a:lnTo>
                  <a:lnTo>
                    <a:pt x="9746737" y="609171"/>
                  </a:lnTo>
                  <a:lnTo>
                    <a:pt x="0" y="609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25400" cap="flat" cmpd="sng">
              <a:solidFill>
                <a:srgbClr val="659C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83525" tIns="55875" rIns="55875" bIns="55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Relationship (One-to-one, one-to-many, many-to-many, and many-to-one)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5;p8"/>
            <p:cNvSpPr/>
            <p:nvPr/>
          </p:nvSpPr>
          <p:spPr>
            <a:xfrm>
              <a:off x="3943889" y="1641104"/>
              <a:ext cx="761463" cy="761463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6;p8"/>
            <p:cNvSpPr/>
            <p:nvPr/>
          </p:nvSpPr>
          <p:spPr>
            <a:xfrm>
              <a:off x="4876279" y="2631543"/>
              <a:ext cx="9549949" cy="609171"/>
            </a:xfrm>
            <a:custGeom>
              <a:avLst/>
              <a:gdLst/>
              <a:ahLst/>
              <a:cxnLst/>
              <a:rect l="l" t="t" r="r" b="b"/>
              <a:pathLst>
                <a:path w="9195078" h="609171" extrusionOk="0">
                  <a:moveTo>
                    <a:pt x="0" y="0"/>
                  </a:moveTo>
                  <a:lnTo>
                    <a:pt x="9195078" y="0"/>
                  </a:lnTo>
                  <a:lnTo>
                    <a:pt x="9195078" y="609171"/>
                  </a:lnTo>
                  <a:lnTo>
                    <a:pt x="0" y="609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9F9"/>
            </a:solidFill>
            <a:ln w="25400" cap="flat" cmpd="sng">
              <a:solidFill>
                <a:srgbClr val="659C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83525" tIns="55875" rIns="55875" bIns="55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Association (Aggregation and Composition)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7;p8"/>
            <p:cNvSpPr/>
            <p:nvPr/>
          </p:nvSpPr>
          <p:spPr>
            <a:xfrm>
              <a:off x="4495548" y="2555397"/>
              <a:ext cx="761463" cy="761463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;p8"/>
            <p:cNvSpPr/>
            <p:nvPr/>
          </p:nvSpPr>
          <p:spPr>
            <a:xfrm>
              <a:off x="5178586" y="3545166"/>
              <a:ext cx="9235975" cy="609171"/>
            </a:xfrm>
            <a:custGeom>
              <a:avLst/>
              <a:gdLst/>
              <a:ahLst/>
              <a:cxnLst/>
              <a:rect l="l" t="t" r="r" b="b"/>
              <a:pathLst>
                <a:path w="8892771" h="609171" extrusionOk="0">
                  <a:moveTo>
                    <a:pt x="0" y="0"/>
                  </a:moveTo>
                  <a:lnTo>
                    <a:pt x="8892771" y="0"/>
                  </a:lnTo>
                  <a:lnTo>
                    <a:pt x="8892771" y="609171"/>
                  </a:lnTo>
                  <a:lnTo>
                    <a:pt x="0" y="609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F6C7"/>
            </a:solidFill>
            <a:ln w="25400" cap="flat" cmpd="sng">
              <a:solidFill>
                <a:srgbClr val="659C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83525" tIns="55875" rIns="55875" bIns="55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Collection (List, Set, and Map)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9;p8"/>
            <p:cNvSpPr/>
            <p:nvPr/>
          </p:nvSpPr>
          <p:spPr>
            <a:xfrm>
              <a:off x="4797855" y="3469019"/>
              <a:ext cx="761463" cy="761463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00;p8"/>
            <p:cNvSpPr/>
            <p:nvPr/>
          </p:nvSpPr>
          <p:spPr>
            <a:xfrm>
              <a:off x="5275109" y="4459458"/>
              <a:ext cx="9135727" cy="609171"/>
            </a:xfrm>
            <a:custGeom>
              <a:avLst/>
              <a:gdLst/>
              <a:ahLst/>
              <a:cxnLst/>
              <a:rect l="l" t="t" r="r" b="b"/>
              <a:pathLst>
                <a:path w="8796248" h="609171" extrusionOk="0">
                  <a:moveTo>
                    <a:pt x="0" y="0"/>
                  </a:moveTo>
                  <a:lnTo>
                    <a:pt x="8796248" y="0"/>
                  </a:lnTo>
                  <a:lnTo>
                    <a:pt x="8796248" y="609171"/>
                  </a:lnTo>
                  <a:lnTo>
                    <a:pt x="0" y="609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CAAC"/>
            </a:solidFill>
            <a:ln w="25400" cap="flat" cmpd="sng">
              <a:solidFill>
                <a:srgbClr val="659C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83525" tIns="55875" rIns="55875" bIns="55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Primary and composite key generation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01;p8"/>
            <p:cNvSpPr/>
            <p:nvPr/>
          </p:nvSpPr>
          <p:spPr>
            <a:xfrm>
              <a:off x="4894378" y="4383312"/>
              <a:ext cx="761463" cy="761463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02;p8"/>
            <p:cNvSpPr/>
            <p:nvPr/>
          </p:nvSpPr>
          <p:spPr>
            <a:xfrm>
              <a:off x="5178586" y="5373751"/>
              <a:ext cx="9235975" cy="609171"/>
            </a:xfrm>
            <a:custGeom>
              <a:avLst/>
              <a:gdLst/>
              <a:ahLst/>
              <a:cxnLst/>
              <a:rect l="l" t="t" r="r" b="b"/>
              <a:pathLst>
                <a:path w="8892771" h="609171" extrusionOk="0">
                  <a:moveTo>
                    <a:pt x="0" y="0"/>
                  </a:moveTo>
                  <a:lnTo>
                    <a:pt x="8892771" y="0"/>
                  </a:lnTo>
                  <a:lnTo>
                    <a:pt x="8892771" y="609171"/>
                  </a:lnTo>
                  <a:lnTo>
                    <a:pt x="0" y="609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CC83"/>
            </a:solidFill>
            <a:ln w="25400" cap="flat" cmpd="sng">
              <a:solidFill>
                <a:srgbClr val="659C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83525" tIns="55875" rIns="55875" bIns="55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Inheritance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03;p8"/>
            <p:cNvSpPr/>
            <p:nvPr/>
          </p:nvSpPr>
          <p:spPr>
            <a:xfrm>
              <a:off x="4797855" y="5297605"/>
              <a:ext cx="761463" cy="761463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04;p8"/>
            <p:cNvSpPr/>
            <p:nvPr/>
          </p:nvSpPr>
          <p:spPr>
            <a:xfrm>
              <a:off x="4876279" y="6287374"/>
              <a:ext cx="9549949" cy="609171"/>
            </a:xfrm>
            <a:custGeom>
              <a:avLst/>
              <a:gdLst/>
              <a:ahLst/>
              <a:cxnLst/>
              <a:rect l="l" t="t" r="r" b="b"/>
              <a:pathLst>
                <a:path w="9195078" h="609171" extrusionOk="0">
                  <a:moveTo>
                    <a:pt x="0" y="0"/>
                  </a:moveTo>
                  <a:lnTo>
                    <a:pt x="9195078" y="0"/>
                  </a:lnTo>
                  <a:lnTo>
                    <a:pt x="9195078" y="609171"/>
                  </a:lnTo>
                  <a:lnTo>
                    <a:pt x="0" y="609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  <a:ln w="25400" cap="flat" cmpd="sng">
              <a:solidFill>
                <a:srgbClr val="659C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83525" tIns="55875" rIns="55875" bIns="55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Dual-layer caching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05;p8"/>
            <p:cNvSpPr/>
            <p:nvPr/>
          </p:nvSpPr>
          <p:spPr>
            <a:xfrm>
              <a:off x="4495548" y="6211228"/>
              <a:ext cx="761463" cy="761463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06;p8"/>
            <p:cNvSpPr/>
            <p:nvPr/>
          </p:nvSpPr>
          <p:spPr>
            <a:xfrm>
              <a:off x="4324621" y="7201667"/>
              <a:ext cx="10122899" cy="609171"/>
            </a:xfrm>
            <a:custGeom>
              <a:avLst/>
              <a:gdLst/>
              <a:ahLst/>
              <a:cxnLst/>
              <a:rect l="l" t="t" r="r" b="b"/>
              <a:pathLst>
                <a:path w="9746737" h="609171" extrusionOk="0">
                  <a:moveTo>
                    <a:pt x="0" y="0"/>
                  </a:moveTo>
                  <a:lnTo>
                    <a:pt x="9746737" y="0"/>
                  </a:lnTo>
                  <a:lnTo>
                    <a:pt x="9746737" y="609171"/>
                  </a:lnTo>
                  <a:lnTo>
                    <a:pt x="0" y="609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E3F0"/>
            </a:solidFill>
            <a:ln w="25400" cap="flat" cmpd="sng">
              <a:solidFill>
                <a:srgbClr val="659C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83525" tIns="55875" rIns="55875" bIns="55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Validation and full-text search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307;p8"/>
            <p:cNvSpPr/>
            <p:nvPr/>
          </p:nvSpPr>
          <p:spPr>
            <a:xfrm>
              <a:off x="3943889" y="7125520"/>
              <a:ext cx="761463" cy="761463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308;p8"/>
          <p:cNvSpPr/>
          <p:nvPr/>
        </p:nvSpPr>
        <p:spPr>
          <a:xfrm>
            <a:off x="2095156" y="4169386"/>
            <a:ext cx="2328563" cy="1189315"/>
          </a:xfrm>
          <a:prstGeom prst="frame">
            <a:avLst>
              <a:gd name="adj1" fmla="val 12500"/>
            </a:avLst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Hibernate supports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2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4457578" y="872037"/>
            <a:ext cx="734072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315;p9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Hibernate Features</a:t>
            </a:r>
            <a:endParaRPr/>
          </a:p>
        </p:txBody>
      </p:sp>
      <p:grpSp>
        <p:nvGrpSpPr>
          <p:cNvPr id="24" name="Google Shape;316;p9"/>
          <p:cNvGrpSpPr/>
          <p:nvPr/>
        </p:nvGrpSpPr>
        <p:grpSpPr>
          <a:xfrm>
            <a:off x="-3718297" y="254211"/>
            <a:ext cx="17789655" cy="9019668"/>
            <a:chOff x="-3718297" y="254211"/>
            <a:chExt cx="17789655" cy="9019668"/>
          </a:xfrm>
        </p:grpSpPr>
        <p:sp>
          <p:nvSpPr>
            <p:cNvPr id="25" name="Google Shape;317;p9"/>
            <p:cNvSpPr/>
            <p:nvPr/>
          </p:nvSpPr>
          <p:spPr>
            <a:xfrm>
              <a:off x="-3718297" y="254211"/>
              <a:ext cx="9019668" cy="9019668"/>
            </a:xfrm>
            <a:prstGeom prst="blockArc">
              <a:avLst>
                <a:gd name="adj1" fmla="val 18900000"/>
                <a:gd name="adj2" fmla="val 2700000"/>
                <a:gd name="adj3" fmla="val 239"/>
              </a:avLst>
            </a:prstGeom>
            <a:noFill/>
            <a:ln w="25400" cap="flat" cmpd="sng">
              <a:solidFill>
                <a:srgbClr val="5689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318;p9"/>
            <p:cNvSpPr/>
            <p:nvPr/>
          </p:nvSpPr>
          <p:spPr>
            <a:xfrm>
              <a:off x="4324621" y="1717250"/>
              <a:ext cx="9746737" cy="609171"/>
            </a:xfrm>
            <a:custGeom>
              <a:avLst/>
              <a:gdLst/>
              <a:ahLst/>
              <a:cxnLst/>
              <a:rect l="l" t="t" r="r" b="b"/>
              <a:pathLst>
                <a:path w="9746737" h="609171" extrusionOk="0">
                  <a:moveTo>
                    <a:pt x="0" y="0"/>
                  </a:moveTo>
                  <a:lnTo>
                    <a:pt x="9746737" y="0"/>
                  </a:lnTo>
                  <a:lnTo>
                    <a:pt x="9746737" y="609171"/>
                  </a:lnTo>
                  <a:lnTo>
                    <a:pt x="0" y="609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25400" cap="flat" cmpd="sng">
              <a:solidFill>
                <a:srgbClr val="659C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83525" tIns="55875" rIns="55875" bIns="55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Has its own query language (Hibernate Query Language)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319;p9"/>
            <p:cNvSpPr/>
            <p:nvPr/>
          </p:nvSpPr>
          <p:spPr>
            <a:xfrm>
              <a:off x="3943889" y="1641104"/>
              <a:ext cx="761463" cy="761463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320;p9"/>
            <p:cNvSpPr/>
            <p:nvPr/>
          </p:nvSpPr>
          <p:spPr>
            <a:xfrm>
              <a:off x="4876280" y="2631543"/>
              <a:ext cx="9195078" cy="609171"/>
            </a:xfrm>
            <a:custGeom>
              <a:avLst/>
              <a:gdLst/>
              <a:ahLst/>
              <a:cxnLst/>
              <a:rect l="l" t="t" r="r" b="b"/>
              <a:pathLst>
                <a:path w="9195078" h="609171" extrusionOk="0">
                  <a:moveTo>
                    <a:pt x="0" y="0"/>
                  </a:moveTo>
                  <a:lnTo>
                    <a:pt x="9195078" y="0"/>
                  </a:lnTo>
                  <a:lnTo>
                    <a:pt x="9195078" y="609171"/>
                  </a:lnTo>
                  <a:lnTo>
                    <a:pt x="0" y="609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9F9"/>
            </a:solidFill>
            <a:ln w="25400" cap="flat" cmpd="sng">
              <a:solidFill>
                <a:srgbClr val="659C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83525" tIns="55875" rIns="55875" bIns="55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Has no database locking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321;p9"/>
            <p:cNvSpPr/>
            <p:nvPr/>
          </p:nvSpPr>
          <p:spPr>
            <a:xfrm>
              <a:off x="4495548" y="2555397"/>
              <a:ext cx="761463" cy="761463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22;p9"/>
            <p:cNvSpPr/>
            <p:nvPr/>
          </p:nvSpPr>
          <p:spPr>
            <a:xfrm>
              <a:off x="5178586" y="3545166"/>
              <a:ext cx="8892771" cy="609171"/>
            </a:xfrm>
            <a:custGeom>
              <a:avLst/>
              <a:gdLst/>
              <a:ahLst/>
              <a:cxnLst/>
              <a:rect l="l" t="t" r="r" b="b"/>
              <a:pathLst>
                <a:path w="8892771" h="609171" extrusionOk="0">
                  <a:moveTo>
                    <a:pt x="0" y="0"/>
                  </a:moveTo>
                  <a:lnTo>
                    <a:pt x="8892771" y="0"/>
                  </a:lnTo>
                  <a:lnTo>
                    <a:pt x="8892771" y="609171"/>
                  </a:lnTo>
                  <a:lnTo>
                    <a:pt x="0" y="609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F6C7"/>
            </a:solidFill>
            <a:ln w="25400" cap="flat" cmpd="sng">
              <a:solidFill>
                <a:srgbClr val="659C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83525" tIns="55875" rIns="55875" bIns="55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Provides translator for compile-time exception conversion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23;p9"/>
            <p:cNvSpPr/>
            <p:nvPr/>
          </p:nvSpPr>
          <p:spPr>
            <a:xfrm>
              <a:off x="4797855" y="3469019"/>
              <a:ext cx="761463" cy="761463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4;p9"/>
            <p:cNvSpPr/>
            <p:nvPr/>
          </p:nvSpPr>
          <p:spPr>
            <a:xfrm>
              <a:off x="5275110" y="4459458"/>
              <a:ext cx="8796248" cy="609171"/>
            </a:xfrm>
            <a:custGeom>
              <a:avLst/>
              <a:gdLst/>
              <a:ahLst/>
              <a:cxnLst/>
              <a:rect l="l" t="t" r="r" b="b"/>
              <a:pathLst>
                <a:path w="8796248" h="609171" extrusionOk="0">
                  <a:moveTo>
                    <a:pt x="0" y="0"/>
                  </a:moveTo>
                  <a:lnTo>
                    <a:pt x="8796248" y="0"/>
                  </a:lnTo>
                  <a:lnTo>
                    <a:pt x="8796248" y="609171"/>
                  </a:lnTo>
                  <a:lnTo>
                    <a:pt x="0" y="609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CAAC"/>
            </a:solidFill>
            <a:ln w="25400" cap="flat" cmpd="sng">
              <a:solidFill>
                <a:srgbClr val="659C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83525" tIns="55875" rIns="55875" bIns="55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Supports outer join fetching and lazy initialization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25;p9"/>
            <p:cNvSpPr/>
            <p:nvPr/>
          </p:nvSpPr>
          <p:spPr>
            <a:xfrm>
              <a:off x="4894378" y="4383312"/>
              <a:ext cx="761463" cy="761463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26;p9"/>
            <p:cNvSpPr/>
            <p:nvPr/>
          </p:nvSpPr>
          <p:spPr>
            <a:xfrm>
              <a:off x="5178586" y="5373751"/>
              <a:ext cx="8892771" cy="609171"/>
            </a:xfrm>
            <a:custGeom>
              <a:avLst/>
              <a:gdLst/>
              <a:ahLst/>
              <a:cxnLst/>
              <a:rect l="l" t="t" r="r" b="b"/>
              <a:pathLst>
                <a:path w="8892771" h="609171" extrusionOk="0">
                  <a:moveTo>
                    <a:pt x="0" y="0"/>
                  </a:moveTo>
                  <a:lnTo>
                    <a:pt x="8892771" y="0"/>
                  </a:lnTo>
                  <a:lnTo>
                    <a:pt x="8892771" y="609171"/>
                  </a:lnTo>
                  <a:lnTo>
                    <a:pt x="0" y="609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CC83"/>
            </a:solidFill>
            <a:ln w="25400" cap="flat" cmpd="sng">
              <a:solidFill>
                <a:srgbClr val="659C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83525" tIns="55875" rIns="55875" bIns="55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Supports J2EE integration, JMX, and JCA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27;p9"/>
            <p:cNvSpPr/>
            <p:nvPr/>
          </p:nvSpPr>
          <p:spPr>
            <a:xfrm>
              <a:off x="4797855" y="5297605"/>
              <a:ext cx="761463" cy="761463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28;p9"/>
            <p:cNvSpPr/>
            <p:nvPr/>
          </p:nvSpPr>
          <p:spPr>
            <a:xfrm>
              <a:off x="4876280" y="6287374"/>
              <a:ext cx="9195078" cy="609171"/>
            </a:xfrm>
            <a:custGeom>
              <a:avLst/>
              <a:gdLst/>
              <a:ahLst/>
              <a:cxnLst/>
              <a:rect l="l" t="t" r="r" b="b"/>
              <a:pathLst>
                <a:path w="9195078" h="609171" extrusionOk="0">
                  <a:moveTo>
                    <a:pt x="0" y="0"/>
                  </a:moveTo>
                  <a:lnTo>
                    <a:pt x="9195078" y="0"/>
                  </a:lnTo>
                  <a:lnTo>
                    <a:pt x="9195078" y="609171"/>
                  </a:lnTo>
                  <a:lnTo>
                    <a:pt x="0" y="609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  <a:ln w="25400" cap="flat" cmpd="sng">
              <a:solidFill>
                <a:srgbClr val="659C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83525" tIns="55875" rIns="55875" bIns="55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Supports annotation and pagination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29;p9"/>
            <p:cNvSpPr/>
            <p:nvPr/>
          </p:nvSpPr>
          <p:spPr>
            <a:xfrm>
              <a:off x="4495548" y="6211228"/>
              <a:ext cx="761463" cy="761463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30;p9"/>
            <p:cNvSpPr/>
            <p:nvPr/>
          </p:nvSpPr>
          <p:spPr>
            <a:xfrm>
              <a:off x="4324621" y="7201667"/>
              <a:ext cx="9746737" cy="609171"/>
            </a:xfrm>
            <a:custGeom>
              <a:avLst/>
              <a:gdLst/>
              <a:ahLst/>
              <a:cxnLst/>
              <a:rect l="l" t="t" r="r" b="b"/>
              <a:pathLst>
                <a:path w="9746737" h="609171" extrusionOk="0">
                  <a:moveTo>
                    <a:pt x="0" y="0"/>
                  </a:moveTo>
                  <a:lnTo>
                    <a:pt x="9746737" y="0"/>
                  </a:lnTo>
                  <a:lnTo>
                    <a:pt x="9746737" y="609171"/>
                  </a:lnTo>
                  <a:lnTo>
                    <a:pt x="0" y="609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E3F0"/>
            </a:solidFill>
            <a:ln w="25400" cap="flat" cmpd="sng">
              <a:solidFill>
                <a:srgbClr val="659C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83525" tIns="55875" rIns="55875" bIns="55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Provides smart query generation and query criteria support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31;p9"/>
            <p:cNvSpPr/>
            <p:nvPr/>
          </p:nvSpPr>
          <p:spPr>
            <a:xfrm>
              <a:off x="3943889" y="7125520"/>
              <a:ext cx="761463" cy="761463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Google Shape;332;p9"/>
          <p:cNvSpPr/>
          <p:nvPr/>
        </p:nvSpPr>
        <p:spPr>
          <a:xfrm>
            <a:off x="2095156" y="4169386"/>
            <a:ext cx="2328563" cy="1189315"/>
          </a:xfrm>
          <a:prstGeom prst="frame">
            <a:avLst>
              <a:gd name="adj1" fmla="val 12500"/>
            </a:avLst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Hibernate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4457578" y="872037"/>
            <a:ext cx="734072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339;p10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Hibernate-Supported Databases and Technologies </a:t>
            </a:r>
            <a:endParaRPr/>
          </a:p>
        </p:txBody>
      </p:sp>
      <p:sp>
        <p:nvSpPr>
          <p:cNvPr id="41" name="Google Shape;340;p10"/>
          <p:cNvSpPr txBox="1"/>
          <p:nvPr/>
        </p:nvSpPr>
        <p:spPr>
          <a:xfrm>
            <a:off x="1137599" y="2037357"/>
            <a:ext cx="308385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Databases</a:t>
            </a:r>
            <a:endParaRPr sz="2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2" name="Google Shape;341;p10"/>
          <p:cNvGrpSpPr/>
          <p:nvPr/>
        </p:nvGrpSpPr>
        <p:grpSpPr>
          <a:xfrm>
            <a:off x="2073771" y="1468871"/>
            <a:ext cx="5058707" cy="7181586"/>
            <a:chOff x="2073771" y="1468871"/>
            <a:chExt cx="5058707" cy="7181586"/>
          </a:xfrm>
        </p:grpSpPr>
        <p:sp>
          <p:nvSpPr>
            <p:cNvPr id="43" name="Google Shape;342;p10"/>
            <p:cNvSpPr/>
            <p:nvPr/>
          </p:nvSpPr>
          <p:spPr>
            <a:xfrm>
              <a:off x="2073771" y="3066203"/>
              <a:ext cx="5058707" cy="5584254"/>
            </a:xfrm>
            <a:prstGeom prst="rect">
              <a:avLst/>
            </a:prstGeom>
            <a:solidFill>
              <a:srgbClr val="D8D8D8"/>
            </a:solidFill>
            <a:ln w="254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343;p10"/>
            <p:cNvSpPr/>
            <p:nvPr/>
          </p:nvSpPr>
          <p:spPr>
            <a:xfrm>
              <a:off x="2348019" y="3129063"/>
              <a:ext cx="4510033" cy="5429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683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Char char="●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Oracle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3683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Char char="●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MySQL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3683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Char char="●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PostgreSQL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3683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Char char="●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FrontBase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3683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Char char="●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Microsoft SQL Server Database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3683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Char char="●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Sybase SQL Server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3683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Char char="●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HSQL Database Engine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3683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Char char="●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DB2/NT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3683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Char char="●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Informix Dynamic Server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" name="Google Shape;344;p10"/>
            <p:cNvGrpSpPr/>
            <p:nvPr/>
          </p:nvGrpSpPr>
          <p:grpSpPr>
            <a:xfrm>
              <a:off x="2073771" y="1468871"/>
              <a:ext cx="5058707" cy="2446552"/>
              <a:chOff x="963430" y="1468871"/>
              <a:chExt cx="5058707" cy="2446552"/>
            </a:xfrm>
          </p:grpSpPr>
          <p:grpSp>
            <p:nvGrpSpPr>
              <p:cNvPr id="46" name="Google Shape;345;p10"/>
              <p:cNvGrpSpPr/>
              <p:nvPr/>
            </p:nvGrpSpPr>
            <p:grpSpPr>
              <a:xfrm>
                <a:off x="963430" y="1468871"/>
                <a:ext cx="5058707" cy="2446552"/>
                <a:chOff x="963430" y="2629922"/>
                <a:chExt cx="5058707" cy="2446552"/>
              </a:xfrm>
            </p:grpSpPr>
            <p:grpSp>
              <p:nvGrpSpPr>
                <p:cNvPr id="48" name="Google Shape;346;p10"/>
                <p:cNvGrpSpPr/>
                <p:nvPr/>
              </p:nvGrpSpPr>
              <p:grpSpPr>
                <a:xfrm rot="-5400000">
                  <a:off x="4572421" y="3700954"/>
                  <a:ext cx="1649618" cy="1101423"/>
                  <a:chOff x="8202447" y="2775985"/>
                  <a:chExt cx="1566863" cy="909638"/>
                </a:xfrm>
              </p:grpSpPr>
              <p:sp>
                <p:nvSpPr>
                  <p:cNvPr id="50" name="Google Shape;347;p10"/>
                  <p:cNvSpPr/>
                  <p:nvPr/>
                </p:nvSpPr>
                <p:spPr>
                  <a:xfrm>
                    <a:off x="8694572" y="3002998"/>
                    <a:ext cx="1074738" cy="461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7" h="291" extrusionOk="0">
                        <a:moveTo>
                          <a:pt x="386" y="0"/>
                        </a:moveTo>
                        <a:lnTo>
                          <a:pt x="0" y="0"/>
                        </a:lnTo>
                        <a:lnTo>
                          <a:pt x="0" y="144"/>
                        </a:lnTo>
                        <a:lnTo>
                          <a:pt x="0" y="291"/>
                        </a:lnTo>
                        <a:lnTo>
                          <a:pt x="677" y="291"/>
                        </a:lnTo>
                        <a:lnTo>
                          <a:pt x="386" y="0"/>
                        </a:lnTo>
                        <a:close/>
                      </a:path>
                    </a:pathLst>
                  </a:custGeom>
                  <a:solidFill>
                    <a:srgbClr val="3F97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" name="Google Shape;348;p10"/>
                  <p:cNvSpPr/>
                  <p:nvPr/>
                </p:nvSpPr>
                <p:spPr>
                  <a:xfrm>
                    <a:off x="8202447" y="2775985"/>
                    <a:ext cx="492125" cy="909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" h="573" extrusionOk="0">
                        <a:moveTo>
                          <a:pt x="310" y="0"/>
                        </a:moveTo>
                        <a:lnTo>
                          <a:pt x="0" y="287"/>
                        </a:lnTo>
                        <a:lnTo>
                          <a:pt x="310" y="573"/>
                        </a:lnTo>
                        <a:lnTo>
                          <a:pt x="310" y="434"/>
                        </a:lnTo>
                        <a:lnTo>
                          <a:pt x="310" y="287"/>
                        </a:lnTo>
                        <a:lnTo>
                          <a:pt x="310" y="143"/>
                        </a:lnTo>
                        <a:lnTo>
                          <a:pt x="310" y="0"/>
                        </a:lnTo>
                        <a:close/>
                      </a:path>
                    </a:pathLst>
                  </a:custGeom>
                  <a:solidFill>
                    <a:srgbClr val="3F97C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9" name="Google Shape;349;p10"/>
                <p:cNvSpPr txBox="1"/>
                <p:nvPr/>
              </p:nvSpPr>
              <p:spPr>
                <a:xfrm>
                  <a:off x="963430" y="2629922"/>
                  <a:ext cx="5058707" cy="1437605"/>
                </a:xfrm>
                <a:prstGeom prst="rect">
                  <a:avLst/>
                </a:prstGeom>
                <a:solidFill>
                  <a:srgbClr val="3F97C0"/>
                </a:solidFill>
                <a:ln>
                  <a:noFill/>
                </a:ln>
              </p:spPr>
              <p:txBody>
                <a:bodyPr spcFirstLastPara="1" wrap="square" lIns="121900" tIns="60950" rIns="121900" bIns="609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5A5A5"/>
                    </a:buClr>
                    <a:buSzPts val="2400"/>
                    <a:buFont typeface="Arial"/>
                    <a:buNone/>
                  </a:pPr>
                  <a:endParaRPr sz="2400" b="1" i="0" u="none" strike="noStrike" cap="none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7" name="Google Shape;350;p10"/>
              <p:cNvSpPr txBox="1"/>
              <p:nvPr/>
            </p:nvSpPr>
            <p:spPr>
              <a:xfrm>
                <a:off x="1534886" y="2037357"/>
                <a:ext cx="3586507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Databases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2" name="Google Shape;351;p10"/>
          <p:cNvGrpSpPr/>
          <p:nvPr/>
        </p:nvGrpSpPr>
        <p:grpSpPr>
          <a:xfrm>
            <a:off x="8885295" y="1454840"/>
            <a:ext cx="5058707" cy="7181586"/>
            <a:chOff x="8885295" y="1454840"/>
            <a:chExt cx="5058707" cy="7181586"/>
          </a:xfrm>
        </p:grpSpPr>
        <p:sp>
          <p:nvSpPr>
            <p:cNvPr id="53" name="Google Shape;352;p10"/>
            <p:cNvSpPr/>
            <p:nvPr/>
          </p:nvSpPr>
          <p:spPr>
            <a:xfrm>
              <a:off x="8885295" y="3052172"/>
              <a:ext cx="5058707" cy="5584254"/>
            </a:xfrm>
            <a:prstGeom prst="rect">
              <a:avLst/>
            </a:prstGeom>
            <a:solidFill>
              <a:srgbClr val="D8D8D8"/>
            </a:solidFill>
            <a:ln w="254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53;p10"/>
            <p:cNvSpPr/>
            <p:nvPr/>
          </p:nvSpPr>
          <p:spPr>
            <a:xfrm>
              <a:off x="9159543" y="3115032"/>
              <a:ext cx="4510033" cy="2377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683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Char char="●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XDoclet Spring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3683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Char char="●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J2EE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3683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Char char="●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Eclipse plug-ins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3683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Char char="●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Maven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" name="Google Shape;354;p10"/>
            <p:cNvGrpSpPr/>
            <p:nvPr/>
          </p:nvGrpSpPr>
          <p:grpSpPr>
            <a:xfrm>
              <a:off x="8885295" y="1454840"/>
              <a:ext cx="5058707" cy="2446552"/>
              <a:chOff x="963430" y="1468871"/>
              <a:chExt cx="5058707" cy="2446552"/>
            </a:xfrm>
          </p:grpSpPr>
          <p:grpSp>
            <p:nvGrpSpPr>
              <p:cNvPr id="56" name="Google Shape;355;p10"/>
              <p:cNvGrpSpPr/>
              <p:nvPr/>
            </p:nvGrpSpPr>
            <p:grpSpPr>
              <a:xfrm>
                <a:off x="963430" y="1468871"/>
                <a:ext cx="5058707" cy="2446552"/>
                <a:chOff x="963430" y="2629922"/>
                <a:chExt cx="5058707" cy="2446552"/>
              </a:xfrm>
            </p:grpSpPr>
            <p:sp>
              <p:nvSpPr>
                <p:cNvPr id="58" name="Google Shape;356;p10"/>
                <p:cNvSpPr txBox="1"/>
                <p:nvPr/>
              </p:nvSpPr>
              <p:spPr>
                <a:xfrm>
                  <a:off x="963430" y="2629922"/>
                  <a:ext cx="5058707" cy="1437605"/>
                </a:xfrm>
                <a:prstGeom prst="rect">
                  <a:avLst/>
                </a:prstGeom>
                <a:solidFill>
                  <a:srgbClr val="F69E66"/>
                </a:solidFill>
                <a:ln>
                  <a:noFill/>
                </a:ln>
              </p:spPr>
              <p:txBody>
                <a:bodyPr spcFirstLastPara="1" wrap="square" lIns="121900" tIns="60950" rIns="121900" bIns="609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5A5A5"/>
                    </a:buClr>
                    <a:buSzPts val="2400"/>
                    <a:buFont typeface="Arial"/>
                    <a:buNone/>
                  </a:pPr>
                  <a:endParaRPr sz="2400" b="1" i="0" u="none" strike="noStrike" cap="none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9" name="Google Shape;357;p10"/>
                <p:cNvGrpSpPr/>
                <p:nvPr/>
              </p:nvGrpSpPr>
              <p:grpSpPr>
                <a:xfrm rot="-5400000">
                  <a:off x="4572421" y="3700954"/>
                  <a:ext cx="1649618" cy="1101423"/>
                  <a:chOff x="8202447" y="2775985"/>
                  <a:chExt cx="1566863" cy="909638"/>
                </a:xfrm>
              </p:grpSpPr>
              <p:sp>
                <p:nvSpPr>
                  <p:cNvPr id="60" name="Google Shape;358;p10"/>
                  <p:cNvSpPr/>
                  <p:nvPr/>
                </p:nvSpPr>
                <p:spPr>
                  <a:xfrm>
                    <a:off x="8694572" y="3002998"/>
                    <a:ext cx="1074738" cy="461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7" h="291" extrusionOk="0">
                        <a:moveTo>
                          <a:pt x="386" y="0"/>
                        </a:moveTo>
                        <a:lnTo>
                          <a:pt x="0" y="0"/>
                        </a:lnTo>
                        <a:lnTo>
                          <a:pt x="0" y="144"/>
                        </a:lnTo>
                        <a:lnTo>
                          <a:pt x="0" y="291"/>
                        </a:lnTo>
                        <a:lnTo>
                          <a:pt x="677" y="291"/>
                        </a:lnTo>
                        <a:lnTo>
                          <a:pt x="386" y="0"/>
                        </a:lnTo>
                        <a:close/>
                      </a:path>
                    </a:pathLst>
                  </a:custGeom>
                  <a:solidFill>
                    <a:srgbClr val="F69E6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" name="Google Shape;359;p10"/>
                  <p:cNvSpPr/>
                  <p:nvPr/>
                </p:nvSpPr>
                <p:spPr>
                  <a:xfrm>
                    <a:off x="8202447" y="2775985"/>
                    <a:ext cx="492125" cy="909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" h="573" extrusionOk="0">
                        <a:moveTo>
                          <a:pt x="310" y="0"/>
                        </a:moveTo>
                        <a:lnTo>
                          <a:pt x="0" y="287"/>
                        </a:lnTo>
                        <a:lnTo>
                          <a:pt x="310" y="573"/>
                        </a:lnTo>
                        <a:lnTo>
                          <a:pt x="310" y="434"/>
                        </a:lnTo>
                        <a:lnTo>
                          <a:pt x="310" y="287"/>
                        </a:lnTo>
                        <a:lnTo>
                          <a:pt x="310" y="143"/>
                        </a:lnTo>
                        <a:lnTo>
                          <a:pt x="310" y="0"/>
                        </a:lnTo>
                        <a:close/>
                      </a:path>
                    </a:pathLst>
                  </a:custGeom>
                  <a:solidFill>
                    <a:srgbClr val="F69E6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7" name="Google Shape;360;p10"/>
              <p:cNvSpPr txBox="1"/>
              <p:nvPr/>
            </p:nvSpPr>
            <p:spPr>
              <a:xfrm>
                <a:off x="1534886" y="2037357"/>
                <a:ext cx="3586507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Technologies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4457578" y="872037"/>
            <a:ext cx="734072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367;p11"/>
          <p:cNvSpPr/>
          <p:nvPr/>
        </p:nvSpPr>
        <p:spPr>
          <a:xfrm>
            <a:off x="1180406" y="2288928"/>
            <a:ext cx="14304816" cy="5492649"/>
          </a:xfrm>
          <a:prstGeom prst="rect">
            <a:avLst/>
          </a:prstGeom>
          <a:solidFill>
            <a:srgbClr val="F7F7F7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Open Sans" charset="0"/>
                <a:ea typeface="Open Sans" charset="0"/>
                <a:cs typeface="Open Sans" charset="0"/>
                <a:sym typeface="Arial"/>
              </a:rPr>
              <a:t>Java </a:t>
            </a:r>
            <a:endParaRPr sz="16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Open Sans" charset="0"/>
                <a:ea typeface="Open Sans" charset="0"/>
                <a:cs typeface="Open Sans" charset="0"/>
                <a:sym typeface="Arial"/>
              </a:rPr>
              <a:t>Application</a:t>
            </a:r>
            <a:endParaRPr sz="16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sp>
        <p:nvSpPr>
          <p:cNvPr id="27" name="Google Shape;368;p11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High-Level Hibernate Architecture</a:t>
            </a:r>
            <a:endParaRPr/>
          </a:p>
        </p:txBody>
      </p:sp>
      <p:sp>
        <p:nvSpPr>
          <p:cNvPr id="28" name="Google Shape;369;p11" descr="hibernate architecture"/>
          <p:cNvSpPr/>
          <p:nvPr/>
        </p:nvSpPr>
        <p:spPr>
          <a:xfrm>
            <a:off x="9070469" y="4221569"/>
            <a:ext cx="251901" cy="251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sp>
        <p:nvSpPr>
          <p:cNvPr id="29" name="Google Shape;370;p11"/>
          <p:cNvSpPr/>
          <p:nvPr/>
        </p:nvSpPr>
        <p:spPr>
          <a:xfrm>
            <a:off x="4603305" y="2544298"/>
            <a:ext cx="5518193" cy="5046334"/>
          </a:xfrm>
          <a:prstGeom prst="rect">
            <a:avLst/>
          </a:prstGeom>
          <a:solidFill>
            <a:srgbClr val="DDEAF6"/>
          </a:solidFill>
          <a:ln w="28575" cap="flat" cmpd="sng">
            <a:solidFill>
              <a:srgbClr val="3F97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sp>
        <p:nvSpPr>
          <p:cNvPr id="30" name="Google Shape;371;p11"/>
          <p:cNvSpPr/>
          <p:nvPr/>
        </p:nvSpPr>
        <p:spPr>
          <a:xfrm>
            <a:off x="8074368" y="4657274"/>
            <a:ext cx="1686933" cy="146773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Session Factory</a:t>
            </a:r>
            <a:endParaRPr sz="16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sp>
        <p:nvSpPr>
          <p:cNvPr id="31" name="Google Shape;372;p11"/>
          <p:cNvSpPr/>
          <p:nvPr/>
        </p:nvSpPr>
        <p:spPr>
          <a:xfrm>
            <a:off x="4937478" y="3201984"/>
            <a:ext cx="2206985" cy="71072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Configuration</a:t>
            </a:r>
            <a:endParaRPr sz="16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sp>
        <p:nvSpPr>
          <p:cNvPr id="32" name="Google Shape;373;p11"/>
          <p:cNvSpPr/>
          <p:nvPr/>
        </p:nvSpPr>
        <p:spPr>
          <a:xfrm>
            <a:off x="7814343" y="3201983"/>
            <a:ext cx="2206985" cy="71072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Transaction</a:t>
            </a:r>
            <a:endParaRPr sz="16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sp>
        <p:nvSpPr>
          <p:cNvPr id="33" name="Google Shape;374;p11"/>
          <p:cNvSpPr/>
          <p:nvPr/>
        </p:nvSpPr>
        <p:spPr>
          <a:xfrm>
            <a:off x="5234139" y="4681905"/>
            <a:ext cx="1686933" cy="146773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Session</a:t>
            </a:r>
            <a:endParaRPr sz="16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sp>
        <p:nvSpPr>
          <p:cNvPr id="34" name="Google Shape;375;p11"/>
          <p:cNvSpPr/>
          <p:nvPr/>
        </p:nvSpPr>
        <p:spPr>
          <a:xfrm>
            <a:off x="4937478" y="6949968"/>
            <a:ext cx="2206985" cy="71072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Query</a:t>
            </a:r>
            <a:endParaRPr sz="16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sp>
        <p:nvSpPr>
          <p:cNvPr id="35" name="Google Shape;376;p11"/>
          <p:cNvSpPr/>
          <p:nvPr/>
        </p:nvSpPr>
        <p:spPr>
          <a:xfrm flipH="1">
            <a:off x="11332601" y="2544298"/>
            <a:ext cx="2061491" cy="5046334"/>
          </a:xfrm>
          <a:prstGeom prst="rect">
            <a:avLst/>
          </a:prstGeom>
          <a:solidFill>
            <a:srgbClr val="FFF2CC"/>
          </a:solidFill>
          <a:ln w="28575" cap="flat" cmpd="sng">
            <a:solidFill>
              <a:srgbClr val="3F97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sp>
        <p:nvSpPr>
          <p:cNvPr id="36" name="Google Shape;377;p11"/>
          <p:cNvSpPr/>
          <p:nvPr/>
        </p:nvSpPr>
        <p:spPr>
          <a:xfrm>
            <a:off x="11688794" y="3949968"/>
            <a:ext cx="1375149" cy="679755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JNDI</a:t>
            </a:r>
            <a:endParaRPr sz="16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sp>
        <p:nvSpPr>
          <p:cNvPr id="37" name="Google Shape;378;p11"/>
          <p:cNvSpPr/>
          <p:nvPr/>
        </p:nvSpPr>
        <p:spPr>
          <a:xfrm>
            <a:off x="11688794" y="5134433"/>
            <a:ext cx="1375149" cy="679755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JDBC</a:t>
            </a:r>
            <a:endParaRPr sz="16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sp>
        <p:nvSpPr>
          <p:cNvPr id="38" name="Google Shape;379;p11"/>
          <p:cNvSpPr/>
          <p:nvPr/>
        </p:nvSpPr>
        <p:spPr>
          <a:xfrm>
            <a:off x="11675773" y="6318899"/>
            <a:ext cx="1375149" cy="679755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JTA</a:t>
            </a:r>
            <a:endParaRPr sz="16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pic>
        <p:nvPicPr>
          <p:cNvPr id="39" name="Google Shape;38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2224" y="4406141"/>
            <a:ext cx="1338843" cy="133884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381;p11"/>
          <p:cNvSpPr/>
          <p:nvPr/>
        </p:nvSpPr>
        <p:spPr>
          <a:xfrm flipH="1">
            <a:off x="1330074" y="2544298"/>
            <a:ext cx="2061491" cy="5046334"/>
          </a:xfrm>
          <a:prstGeom prst="rect">
            <a:avLst/>
          </a:prstGeom>
          <a:solidFill>
            <a:srgbClr val="E1EFD8"/>
          </a:solidFill>
          <a:ln w="28575" cap="flat" cmpd="sng">
            <a:solidFill>
              <a:srgbClr val="3F97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sp>
        <p:nvSpPr>
          <p:cNvPr id="63" name="Google Shape;382;p11"/>
          <p:cNvSpPr/>
          <p:nvPr/>
        </p:nvSpPr>
        <p:spPr>
          <a:xfrm>
            <a:off x="7814343" y="6895845"/>
            <a:ext cx="2206985" cy="71072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Criteria</a:t>
            </a:r>
            <a:endParaRPr sz="16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sp>
        <p:nvSpPr>
          <p:cNvPr id="64" name="Google Shape;383;p11"/>
          <p:cNvSpPr/>
          <p:nvPr/>
        </p:nvSpPr>
        <p:spPr>
          <a:xfrm>
            <a:off x="3043968" y="3589392"/>
            <a:ext cx="1295382" cy="3603496"/>
          </a:xfrm>
          <a:prstGeom prst="rect">
            <a:avLst/>
          </a:prstGeom>
          <a:solidFill>
            <a:srgbClr val="FFE699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Persistent Object</a:t>
            </a:r>
            <a:endParaRPr sz="16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sp>
        <p:nvSpPr>
          <p:cNvPr id="65" name="Google Shape;384;p11"/>
          <p:cNvSpPr txBox="1"/>
          <p:nvPr/>
        </p:nvSpPr>
        <p:spPr>
          <a:xfrm>
            <a:off x="1417179" y="2641156"/>
            <a:ext cx="224879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Java Application</a:t>
            </a:r>
            <a:endParaRPr sz="1600" b="1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sp>
        <p:nvSpPr>
          <p:cNvPr id="66" name="Google Shape;385;p11"/>
          <p:cNvSpPr txBox="1"/>
          <p:nvPr/>
        </p:nvSpPr>
        <p:spPr>
          <a:xfrm>
            <a:off x="6302611" y="2641156"/>
            <a:ext cx="224879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Hibernate</a:t>
            </a:r>
            <a:endParaRPr sz="1600" b="1" i="0" u="none" strike="noStrike" cap="none" dirty="0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sp>
        <p:nvSpPr>
          <p:cNvPr id="67" name="Google Shape;386;p11"/>
          <p:cNvSpPr txBox="1"/>
          <p:nvPr/>
        </p:nvSpPr>
        <p:spPr>
          <a:xfrm>
            <a:off x="11513068" y="2661092"/>
            <a:ext cx="182724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APIs used by </a:t>
            </a:r>
            <a:endParaRPr sz="1600" b="1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Hibernate</a:t>
            </a:r>
            <a:endParaRPr sz="1600" b="1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sp>
        <p:nvSpPr>
          <p:cNvPr id="68" name="Google Shape;387;p11"/>
          <p:cNvSpPr txBox="1"/>
          <p:nvPr/>
        </p:nvSpPr>
        <p:spPr>
          <a:xfrm>
            <a:off x="14005799" y="5977121"/>
            <a:ext cx="133884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Database</a:t>
            </a:r>
            <a:endParaRPr sz="16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sp>
        <p:nvSpPr>
          <p:cNvPr id="69" name="Google Shape;388;p11"/>
          <p:cNvSpPr/>
          <p:nvPr/>
        </p:nvSpPr>
        <p:spPr>
          <a:xfrm>
            <a:off x="853906" y="1011485"/>
            <a:ext cx="14548190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Hibernate is a layered architecture that has Java Application layer, Hibernate layer, Backend API layer, and Database layer.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77699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4457578" y="872037"/>
            <a:ext cx="734072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395;p12"/>
          <p:cNvSpPr/>
          <p:nvPr/>
        </p:nvSpPr>
        <p:spPr>
          <a:xfrm>
            <a:off x="1100182" y="1700249"/>
            <a:ext cx="14055635" cy="6335786"/>
          </a:xfrm>
          <a:prstGeom prst="rect">
            <a:avLst/>
          </a:prstGeom>
          <a:solidFill>
            <a:srgbClr val="F7F7F7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396;p12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Hibernate Architecture</a:t>
            </a:r>
            <a:endParaRPr/>
          </a:p>
        </p:txBody>
      </p:sp>
      <p:sp>
        <p:nvSpPr>
          <p:cNvPr id="42" name="Google Shape;397;p12" descr="hibernate architecture"/>
          <p:cNvSpPr/>
          <p:nvPr/>
        </p:nvSpPr>
        <p:spPr>
          <a:xfrm>
            <a:off x="9355687" y="4081856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398;p12"/>
          <p:cNvSpPr/>
          <p:nvPr/>
        </p:nvSpPr>
        <p:spPr>
          <a:xfrm>
            <a:off x="5609837" y="4418085"/>
            <a:ext cx="2041189" cy="85997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Session Factory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399;p12"/>
          <p:cNvSpPr/>
          <p:nvPr/>
        </p:nvSpPr>
        <p:spPr>
          <a:xfrm>
            <a:off x="1687090" y="4418085"/>
            <a:ext cx="2670452" cy="85997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Configuration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00;p12"/>
          <p:cNvSpPr/>
          <p:nvPr/>
        </p:nvSpPr>
        <p:spPr>
          <a:xfrm>
            <a:off x="11833407" y="2191034"/>
            <a:ext cx="2670452" cy="85997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Transaction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01;p12"/>
          <p:cNvSpPr/>
          <p:nvPr/>
        </p:nvSpPr>
        <p:spPr>
          <a:xfrm>
            <a:off x="8435482" y="4418085"/>
            <a:ext cx="2041189" cy="85997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02;p12"/>
          <p:cNvSpPr/>
          <p:nvPr/>
        </p:nvSpPr>
        <p:spPr>
          <a:xfrm>
            <a:off x="11844805" y="4418085"/>
            <a:ext cx="2670452" cy="85997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Query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03;p12"/>
          <p:cNvSpPr/>
          <p:nvPr/>
        </p:nvSpPr>
        <p:spPr>
          <a:xfrm>
            <a:off x="11833407" y="6645136"/>
            <a:ext cx="2670452" cy="85997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Criteria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04;p12"/>
          <p:cNvSpPr/>
          <p:nvPr/>
        </p:nvSpPr>
        <p:spPr>
          <a:xfrm>
            <a:off x="1687090" y="2191034"/>
            <a:ext cx="2670452" cy="85997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Mapping Information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405;p12"/>
          <p:cNvSpPr/>
          <p:nvPr/>
        </p:nvSpPr>
        <p:spPr>
          <a:xfrm>
            <a:off x="1687090" y="6645136"/>
            <a:ext cx="2670452" cy="85997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DB Information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" name="Google Shape;406;p12"/>
          <p:cNvCxnSpPr>
            <a:stCxn id="44" idx="0"/>
            <a:endCxn id="49" idx="2"/>
          </p:cNvCxnSpPr>
          <p:nvPr/>
        </p:nvCxnSpPr>
        <p:spPr>
          <a:xfrm rot="10800000">
            <a:off x="3022316" y="3050985"/>
            <a:ext cx="0" cy="1367100"/>
          </a:xfrm>
          <a:prstGeom prst="straightConnector1">
            <a:avLst/>
          </a:prstGeom>
          <a:noFill/>
          <a:ln w="38100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" name="Google Shape;407;p12"/>
          <p:cNvCxnSpPr>
            <a:stCxn id="44" idx="2"/>
            <a:endCxn id="50" idx="0"/>
          </p:cNvCxnSpPr>
          <p:nvPr/>
        </p:nvCxnSpPr>
        <p:spPr>
          <a:xfrm>
            <a:off x="3022316" y="5278056"/>
            <a:ext cx="0" cy="1367100"/>
          </a:xfrm>
          <a:prstGeom prst="straightConnector1">
            <a:avLst/>
          </a:prstGeom>
          <a:noFill/>
          <a:ln w="38100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" name="Google Shape;408;p12"/>
          <p:cNvCxnSpPr>
            <a:stCxn id="44" idx="3"/>
            <a:endCxn id="43" idx="1"/>
          </p:cNvCxnSpPr>
          <p:nvPr/>
        </p:nvCxnSpPr>
        <p:spPr>
          <a:xfrm>
            <a:off x="4357542" y="4848071"/>
            <a:ext cx="1252200" cy="0"/>
          </a:xfrm>
          <a:prstGeom prst="straightConnector1">
            <a:avLst/>
          </a:prstGeom>
          <a:noFill/>
          <a:ln w="38100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" name="Google Shape;409;p12"/>
          <p:cNvCxnSpPr>
            <a:stCxn id="43" idx="3"/>
            <a:endCxn id="46" idx="1"/>
          </p:cNvCxnSpPr>
          <p:nvPr/>
        </p:nvCxnSpPr>
        <p:spPr>
          <a:xfrm>
            <a:off x="7651026" y="4848071"/>
            <a:ext cx="784500" cy="0"/>
          </a:xfrm>
          <a:prstGeom prst="straightConnector1">
            <a:avLst/>
          </a:prstGeom>
          <a:noFill/>
          <a:ln w="38100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" name="Google Shape;410;p12"/>
          <p:cNvCxnSpPr>
            <a:stCxn id="46" idx="3"/>
            <a:endCxn id="45" idx="1"/>
          </p:cNvCxnSpPr>
          <p:nvPr/>
        </p:nvCxnSpPr>
        <p:spPr>
          <a:xfrm rot="10800000" flipH="1">
            <a:off x="10476671" y="2620871"/>
            <a:ext cx="1356600" cy="22272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" name="Google Shape;411;p12"/>
          <p:cNvCxnSpPr>
            <a:stCxn id="46" idx="3"/>
            <a:endCxn id="48" idx="1"/>
          </p:cNvCxnSpPr>
          <p:nvPr/>
        </p:nvCxnSpPr>
        <p:spPr>
          <a:xfrm>
            <a:off x="10476671" y="4848071"/>
            <a:ext cx="1356600" cy="2227200"/>
          </a:xfrm>
          <a:prstGeom prst="bentConnector3">
            <a:avLst>
              <a:gd name="adj1" fmla="val 50005"/>
            </a:avLst>
          </a:prstGeom>
          <a:noFill/>
          <a:ln w="38100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" name="Google Shape;412;p12"/>
          <p:cNvCxnSpPr>
            <a:endCxn id="47" idx="1"/>
          </p:cNvCxnSpPr>
          <p:nvPr/>
        </p:nvCxnSpPr>
        <p:spPr>
          <a:xfrm rot="10800000" flipH="1">
            <a:off x="10689205" y="4848071"/>
            <a:ext cx="1155600" cy="11400"/>
          </a:xfrm>
          <a:prstGeom prst="straightConnector1">
            <a:avLst/>
          </a:prstGeom>
          <a:noFill/>
          <a:ln w="38100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8" name="Google Shape;413;p12"/>
          <p:cNvSpPr txBox="1"/>
          <p:nvPr/>
        </p:nvSpPr>
        <p:spPr>
          <a:xfrm>
            <a:off x="9456076" y="2099444"/>
            <a:ext cx="24777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beginTransaction()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414;p12"/>
          <p:cNvSpPr txBox="1"/>
          <p:nvPr/>
        </p:nvSpPr>
        <p:spPr>
          <a:xfrm>
            <a:off x="9355687" y="7126040"/>
            <a:ext cx="24777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createCriteria()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415;p12"/>
          <p:cNvSpPr txBox="1"/>
          <p:nvPr/>
        </p:nvSpPr>
        <p:spPr>
          <a:xfrm>
            <a:off x="11155039" y="3967057"/>
            <a:ext cx="24777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createQuery()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416;p12"/>
          <p:cNvSpPr txBox="1"/>
          <p:nvPr/>
        </p:nvSpPr>
        <p:spPr>
          <a:xfrm>
            <a:off x="7182767" y="3847437"/>
            <a:ext cx="247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openSession()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417;p12"/>
          <p:cNvSpPr txBox="1"/>
          <p:nvPr/>
        </p:nvSpPr>
        <p:spPr>
          <a:xfrm>
            <a:off x="3118682" y="3233886"/>
            <a:ext cx="24777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addAnnotation()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418;p12"/>
          <p:cNvSpPr txBox="1"/>
          <p:nvPr/>
        </p:nvSpPr>
        <p:spPr>
          <a:xfrm>
            <a:off x="3032914" y="5899211"/>
            <a:ext cx="24777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configure()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419;p12"/>
          <p:cNvSpPr txBox="1"/>
          <p:nvPr/>
        </p:nvSpPr>
        <p:spPr>
          <a:xfrm>
            <a:off x="3680294" y="3825982"/>
            <a:ext cx="284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buildSessionFactory()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6962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4457578" y="872037"/>
            <a:ext cx="734072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426;p13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Hibernate Architecture: Elements</a:t>
            </a:r>
            <a:endParaRPr/>
          </a:p>
        </p:txBody>
      </p:sp>
      <p:grpSp>
        <p:nvGrpSpPr>
          <p:cNvPr id="30" name="Google Shape;427;p13"/>
          <p:cNvGrpSpPr/>
          <p:nvPr/>
        </p:nvGrpSpPr>
        <p:grpSpPr>
          <a:xfrm>
            <a:off x="2597194" y="2773858"/>
            <a:ext cx="11063270" cy="893115"/>
            <a:chOff x="2860671" y="2968720"/>
            <a:chExt cx="9229362" cy="1080670"/>
          </a:xfrm>
        </p:grpSpPr>
        <p:sp>
          <p:nvSpPr>
            <p:cNvPr id="31" name="Google Shape;428;p13"/>
            <p:cNvSpPr/>
            <p:nvPr/>
          </p:nvSpPr>
          <p:spPr>
            <a:xfrm>
              <a:off x="5520848" y="3071067"/>
              <a:ext cx="6569185" cy="922939"/>
            </a:xfrm>
            <a:custGeom>
              <a:avLst/>
              <a:gdLst/>
              <a:ahLst/>
              <a:cxnLst/>
              <a:rect l="l" t="t" r="r" b="b"/>
              <a:pathLst>
                <a:path w="7369386" h="1975050" extrusionOk="0">
                  <a:moveTo>
                    <a:pt x="0" y="0"/>
                  </a:moveTo>
                  <a:lnTo>
                    <a:pt x="7369386" y="0"/>
                  </a:lnTo>
                  <a:lnTo>
                    <a:pt x="7369386" y="1975050"/>
                  </a:lnTo>
                  <a:lnTo>
                    <a:pt x="0" y="197505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 cap="flat" cmpd="sng">
              <a:solidFill>
                <a:srgbClr val="99D3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0000" tIns="160000" rIns="160000" bIns="160000" anchor="ctr" anchorCtr="0">
              <a:noAutofit/>
            </a:bodyPr>
            <a:lstStyle/>
            <a:p>
              <a:pPr marL="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Interface to hold mandatory (first level cache) data; factory of Query, Criteria, and Transaction objects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Open Sans"/>
              </a:endParaRPr>
            </a:p>
          </p:txBody>
        </p:sp>
        <p:sp>
          <p:nvSpPr>
            <p:cNvPr id="32" name="Google Shape;429;p13"/>
            <p:cNvSpPr/>
            <p:nvPr/>
          </p:nvSpPr>
          <p:spPr>
            <a:xfrm>
              <a:off x="2860671" y="2968720"/>
              <a:ext cx="2646496" cy="1080670"/>
            </a:xfrm>
            <a:prstGeom prst="roundRect">
              <a:avLst>
                <a:gd name="adj" fmla="val 16667"/>
              </a:avLst>
            </a:prstGeom>
            <a:solidFill>
              <a:srgbClr val="BAE18F"/>
            </a:solidFill>
            <a:ln w="25400" cap="flat" cmpd="sng">
              <a:solidFill>
                <a:srgbClr val="5481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Session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</p:grpSp>
      <p:grpSp>
        <p:nvGrpSpPr>
          <p:cNvPr id="33" name="Google Shape;430;p13"/>
          <p:cNvGrpSpPr/>
          <p:nvPr/>
        </p:nvGrpSpPr>
        <p:grpSpPr>
          <a:xfrm>
            <a:off x="2580695" y="7332956"/>
            <a:ext cx="11079769" cy="893115"/>
            <a:chOff x="2844683" y="1436710"/>
            <a:chExt cx="9243126" cy="1080670"/>
          </a:xfrm>
        </p:grpSpPr>
        <p:sp>
          <p:nvSpPr>
            <p:cNvPr id="34" name="Google Shape;431;p13"/>
            <p:cNvSpPr/>
            <p:nvPr/>
          </p:nvSpPr>
          <p:spPr>
            <a:xfrm>
              <a:off x="5518625" y="1540621"/>
              <a:ext cx="6569184" cy="922939"/>
            </a:xfrm>
            <a:custGeom>
              <a:avLst/>
              <a:gdLst/>
              <a:ahLst/>
              <a:cxnLst/>
              <a:rect l="l" t="t" r="r" b="b"/>
              <a:pathLst>
                <a:path w="7369386" h="2715693" extrusionOk="0">
                  <a:moveTo>
                    <a:pt x="0" y="0"/>
                  </a:moveTo>
                  <a:lnTo>
                    <a:pt x="7369386" y="0"/>
                  </a:lnTo>
                  <a:lnTo>
                    <a:pt x="7369386" y="2715693"/>
                  </a:lnTo>
                  <a:lnTo>
                    <a:pt x="0" y="271569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 cap="flat" cmpd="sng">
              <a:solidFill>
                <a:srgbClr val="F385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0000" tIns="160000" rIns="160000" bIns="160000" anchor="ctr" anchorCtr="0">
              <a:noAutofit/>
            </a:bodyPr>
            <a:lstStyle/>
            <a:p>
              <a:pPr marL="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Optional JDBC connection factory that abstracts application from DriverManager or DataSource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Open Sans"/>
              </a:endParaRPr>
            </a:p>
          </p:txBody>
        </p:sp>
        <p:sp>
          <p:nvSpPr>
            <p:cNvPr id="35" name="Google Shape;432;p13"/>
            <p:cNvSpPr/>
            <p:nvPr/>
          </p:nvSpPr>
          <p:spPr>
            <a:xfrm>
              <a:off x="2844683" y="1436710"/>
              <a:ext cx="2660262" cy="1080670"/>
            </a:xfrm>
            <a:prstGeom prst="roundRect">
              <a:avLst>
                <a:gd name="adj" fmla="val 16667"/>
              </a:avLst>
            </a:prstGeom>
            <a:solidFill>
              <a:srgbClr val="F7B2A7"/>
            </a:solidFill>
            <a:ln w="25400" cap="flat" cmpd="sng">
              <a:solidFill>
                <a:srgbClr val="F385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ConnectionProvider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</p:grpSp>
      <p:grpSp>
        <p:nvGrpSpPr>
          <p:cNvPr id="36" name="Google Shape;433;p13"/>
          <p:cNvGrpSpPr/>
          <p:nvPr/>
        </p:nvGrpSpPr>
        <p:grpSpPr>
          <a:xfrm>
            <a:off x="2595536" y="4293557"/>
            <a:ext cx="11064928" cy="893115"/>
            <a:chOff x="2860670" y="4500730"/>
            <a:chExt cx="9230746" cy="1080670"/>
          </a:xfrm>
        </p:grpSpPr>
        <p:sp>
          <p:nvSpPr>
            <p:cNvPr id="37" name="Google Shape;434;p13"/>
            <p:cNvSpPr/>
            <p:nvPr/>
          </p:nvSpPr>
          <p:spPr>
            <a:xfrm>
              <a:off x="5522231" y="4607026"/>
              <a:ext cx="6569185" cy="922939"/>
            </a:xfrm>
            <a:custGeom>
              <a:avLst/>
              <a:gdLst/>
              <a:ahLst/>
              <a:cxnLst/>
              <a:rect l="l" t="t" r="r" b="b"/>
              <a:pathLst>
                <a:path w="7369386" h="2098490" extrusionOk="0">
                  <a:moveTo>
                    <a:pt x="0" y="0"/>
                  </a:moveTo>
                  <a:lnTo>
                    <a:pt x="7369386" y="0"/>
                  </a:lnTo>
                  <a:lnTo>
                    <a:pt x="7369386" y="2098490"/>
                  </a:lnTo>
                  <a:lnTo>
                    <a:pt x="0" y="209849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 cap="flat" cmpd="sng">
              <a:solidFill>
                <a:srgbClr val="F69E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0000" tIns="160000" rIns="160000" bIns="160000" anchor="ctr" anchorCtr="0">
              <a:noAutofit/>
            </a:bodyPr>
            <a:lstStyle/>
            <a:p>
              <a:pPr marL="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Interface with methods for transaction management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Open Sans"/>
              </a:endParaRPr>
            </a:p>
          </p:txBody>
        </p:sp>
        <p:sp>
          <p:nvSpPr>
            <p:cNvPr id="38" name="Google Shape;435;p13"/>
            <p:cNvSpPr/>
            <p:nvPr/>
          </p:nvSpPr>
          <p:spPr>
            <a:xfrm>
              <a:off x="2860670" y="4500730"/>
              <a:ext cx="2647881" cy="1080670"/>
            </a:xfrm>
            <a:prstGeom prst="roundRect">
              <a:avLst>
                <a:gd name="adj" fmla="val 16667"/>
              </a:avLst>
            </a:prstGeom>
            <a:solidFill>
              <a:srgbClr val="F8B388"/>
            </a:solidFill>
            <a:ln w="25400" cap="flat" cmpd="sng">
              <a:solidFill>
                <a:srgbClr val="F69E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Transaction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</p:grpSp>
      <p:grpSp>
        <p:nvGrpSpPr>
          <p:cNvPr id="39" name="Google Shape;436;p13"/>
          <p:cNvGrpSpPr/>
          <p:nvPr/>
        </p:nvGrpSpPr>
        <p:grpSpPr>
          <a:xfrm>
            <a:off x="2613076" y="5813256"/>
            <a:ext cx="11047388" cy="893115"/>
            <a:chOff x="2844683" y="6032740"/>
            <a:chExt cx="9216113" cy="1080670"/>
          </a:xfrm>
        </p:grpSpPr>
        <p:sp>
          <p:nvSpPr>
            <p:cNvPr id="62" name="Google Shape;437;p13"/>
            <p:cNvSpPr/>
            <p:nvPr/>
          </p:nvSpPr>
          <p:spPr>
            <a:xfrm>
              <a:off x="5506245" y="6139036"/>
              <a:ext cx="6554551" cy="922939"/>
            </a:xfrm>
            <a:custGeom>
              <a:avLst/>
              <a:gdLst/>
              <a:ahLst/>
              <a:cxnLst/>
              <a:rect l="l" t="t" r="r" b="b"/>
              <a:pathLst>
                <a:path w="7369386" h="2098490" extrusionOk="0">
                  <a:moveTo>
                    <a:pt x="0" y="0"/>
                  </a:moveTo>
                  <a:lnTo>
                    <a:pt x="7369386" y="0"/>
                  </a:lnTo>
                  <a:lnTo>
                    <a:pt x="7369386" y="2098490"/>
                  </a:lnTo>
                  <a:lnTo>
                    <a:pt x="0" y="209849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 cap="flat" cmpd="sng">
              <a:solidFill>
                <a:srgbClr val="3F97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0000" tIns="160000" rIns="160000" bIns="160000" anchor="ctr" anchorCtr="0">
              <a:noAutofit/>
            </a:bodyPr>
            <a:lstStyle/>
            <a:p>
              <a:pPr marL="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Optional factory of Transaction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Open Sans"/>
              </a:endParaRPr>
            </a:p>
          </p:txBody>
        </p:sp>
        <p:sp>
          <p:nvSpPr>
            <p:cNvPr id="63" name="Google Shape;438;p13"/>
            <p:cNvSpPr/>
            <p:nvPr/>
          </p:nvSpPr>
          <p:spPr>
            <a:xfrm>
              <a:off x="2844683" y="6032740"/>
              <a:ext cx="2661561" cy="1080670"/>
            </a:xfrm>
            <a:prstGeom prst="roundRect">
              <a:avLst>
                <a:gd name="adj" fmla="val 16667"/>
              </a:avLst>
            </a:prstGeom>
            <a:solidFill>
              <a:srgbClr val="9CDAEB"/>
            </a:solidFill>
            <a:ln w="25400" cap="flat" cmpd="sng">
              <a:solidFill>
                <a:srgbClr val="3F97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TransactionFactory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</p:grpSp>
      <p:grpSp>
        <p:nvGrpSpPr>
          <p:cNvPr id="64" name="Google Shape;439;p13"/>
          <p:cNvGrpSpPr/>
          <p:nvPr/>
        </p:nvGrpSpPr>
        <p:grpSpPr>
          <a:xfrm>
            <a:off x="2595536" y="1227171"/>
            <a:ext cx="11064928" cy="893115"/>
            <a:chOff x="2844683" y="7564749"/>
            <a:chExt cx="9230746" cy="1080670"/>
          </a:xfrm>
        </p:grpSpPr>
        <p:sp>
          <p:nvSpPr>
            <p:cNvPr id="65" name="Google Shape;440;p13"/>
            <p:cNvSpPr/>
            <p:nvPr/>
          </p:nvSpPr>
          <p:spPr>
            <a:xfrm>
              <a:off x="5506244" y="7671045"/>
              <a:ext cx="6569185" cy="922939"/>
            </a:xfrm>
            <a:custGeom>
              <a:avLst/>
              <a:gdLst/>
              <a:ahLst/>
              <a:cxnLst/>
              <a:rect l="l" t="t" r="r" b="b"/>
              <a:pathLst>
                <a:path w="7369386" h="2098490" extrusionOk="0">
                  <a:moveTo>
                    <a:pt x="0" y="0"/>
                  </a:moveTo>
                  <a:lnTo>
                    <a:pt x="7369386" y="0"/>
                  </a:lnTo>
                  <a:lnTo>
                    <a:pt x="7369386" y="2098490"/>
                  </a:lnTo>
                  <a:lnTo>
                    <a:pt x="0" y="209849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0000" tIns="160000" rIns="160000" bIns="160000" anchor="ctr" anchorCtr="0">
              <a:noAutofit/>
            </a:bodyPr>
            <a:lstStyle/>
            <a:p>
              <a:pPr marL="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 dirty="0">
                  <a:solidFill>
                    <a:srgbClr val="000000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Interface to hold optional (second level cache) data;</a:t>
              </a:r>
              <a:endParaRPr sz="2200" b="0" i="0" u="none" strike="noStrike" cap="none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  <a:p>
              <a:pPr marL="0" marR="0" lvl="1" indent="0" algn="l" rtl="0">
                <a:lnSpc>
                  <a:spcPct val="90000"/>
                </a:lnSpc>
                <a:spcBef>
                  <a:spcPts val="33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 dirty="0">
                  <a:solidFill>
                    <a:srgbClr val="000000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factory for Session objects</a:t>
              </a:r>
              <a:endParaRPr sz="2200" b="0" i="0" u="none" strike="noStrike" cap="none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Open Sans"/>
              </a:endParaRPr>
            </a:p>
          </p:txBody>
        </p:sp>
        <p:sp>
          <p:nvSpPr>
            <p:cNvPr id="66" name="Google Shape;441;p13"/>
            <p:cNvSpPr/>
            <p:nvPr/>
          </p:nvSpPr>
          <p:spPr>
            <a:xfrm>
              <a:off x="2844683" y="7564749"/>
              <a:ext cx="2661561" cy="1080670"/>
            </a:xfrm>
            <a:prstGeom prst="roundRect">
              <a:avLst>
                <a:gd name="adj" fmla="val 16667"/>
              </a:avLst>
            </a:prstGeom>
            <a:solidFill>
              <a:srgbClr val="DBDBDB"/>
            </a:solidFill>
            <a:ln w="254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200" b="0" i="0" u="none" strike="noStrike" cap="none" dirty="0" err="1">
                  <a:solidFill>
                    <a:schemeClr val="dk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SessionFactory</a:t>
              </a:r>
              <a:endParaRPr sz="2200" b="0" i="0" u="none" strike="noStrike" cap="none" dirty="0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5268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-526580" y="872037"/>
            <a:ext cx="17309038" cy="91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448;p14"/>
          <p:cNvCxnSpPr/>
          <p:nvPr/>
        </p:nvCxnSpPr>
        <p:spPr>
          <a:xfrm rot="10800000" flipH="1">
            <a:off x="13813749" y="5016397"/>
            <a:ext cx="9793" cy="746014"/>
          </a:xfrm>
          <a:prstGeom prst="straightConnector1">
            <a:avLst/>
          </a:prstGeom>
          <a:noFill/>
          <a:ln w="5715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449;p14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Steps to Create a Hibernate Application on Command Prompt</a:t>
            </a:r>
            <a:endParaRPr/>
          </a:p>
        </p:txBody>
      </p:sp>
      <p:cxnSp>
        <p:nvCxnSpPr>
          <p:cNvPr id="22" name="Google Shape;450;p14"/>
          <p:cNvCxnSpPr>
            <a:stCxn id="23" idx="6"/>
          </p:cNvCxnSpPr>
          <p:nvPr/>
        </p:nvCxnSpPr>
        <p:spPr>
          <a:xfrm flipV="1">
            <a:off x="1441633" y="4595473"/>
            <a:ext cx="14021760" cy="25987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Google Shape;451;p14"/>
          <p:cNvSpPr/>
          <p:nvPr/>
        </p:nvSpPr>
        <p:spPr>
          <a:xfrm>
            <a:off x="1147844" y="4487919"/>
            <a:ext cx="293789" cy="26708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452;p14"/>
          <p:cNvSpPr/>
          <p:nvPr/>
        </p:nvSpPr>
        <p:spPr>
          <a:xfrm>
            <a:off x="15283249" y="4461933"/>
            <a:ext cx="293789" cy="26708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453;p14"/>
          <p:cNvSpPr/>
          <p:nvPr/>
        </p:nvSpPr>
        <p:spPr>
          <a:xfrm>
            <a:off x="2550820" y="4321116"/>
            <a:ext cx="660755" cy="600686"/>
          </a:xfrm>
          <a:prstGeom prst="flowChartConnector">
            <a:avLst/>
          </a:prstGeom>
          <a:solidFill>
            <a:srgbClr val="F6B28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" name="Google Shape;454;p14"/>
          <p:cNvSpPr/>
          <p:nvPr/>
        </p:nvSpPr>
        <p:spPr>
          <a:xfrm>
            <a:off x="4739387" y="4321116"/>
            <a:ext cx="660755" cy="600686"/>
          </a:xfrm>
          <a:prstGeom prst="flowChartConnector">
            <a:avLst/>
          </a:prstGeom>
          <a:solidFill>
            <a:srgbClr val="3F97C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455;p14"/>
          <p:cNvSpPr/>
          <p:nvPr/>
        </p:nvSpPr>
        <p:spPr>
          <a:xfrm>
            <a:off x="6927954" y="4321116"/>
            <a:ext cx="660755" cy="600686"/>
          </a:xfrm>
          <a:prstGeom prst="flowChartConnector">
            <a:avLst/>
          </a:prstGeom>
          <a:solidFill>
            <a:srgbClr val="A9D18E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Google Shape;456;p14"/>
          <p:cNvSpPr/>
          <p:nvPr/>
        </p:nvSpPr>
        <p:spPr>
          <a:xfrm>
            <a:off x="9116521" y="4321116"/>
            <a:ext cx="660755" cy="600686"/>
          </a:xfrm>
          <a:prstGeom prst="flowChartConnector">
            <a:avLst/>
          </a:prstGeom>
          <a:solidFill>
            <a:srgbClr val="788DA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" name="Google Shape;457;p14"/>
          <p:cNvSpPr/>
          <p:nvPr/>
        </p:nvSpPr>
        <p:spPr>
          <a:xfrm>
            <a:off x="11305088" y="4307368"/>
            <a:ext cx="660755" cy="600686"/>
          </a:xfrm>
          <a:prstGeom prst="flowChartConnector">
            <a:avLst/>
          </a:prstGeom>
          <a:solidFill>
            <a:srgbClr val="BFBFB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" name="Google Shape;458;p14"/>
          <p:cNvSpPr/>
          <p:nvPr/>
        </p:nvSpPr>
        <p:spPr>
          <a:xfrm>
            <a:off x="13493657" y="4295130"/>
            <a:ext cx="660755" cy="600686"/>
          </a:xfrm>
          <a:prstGeom prst="flowChartConnector">
            <a:avLst/>
          </a:prstGeom>
          <a:solidFill>
            <a:srgbClr val="FFE6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2" name="Google Shape;459;p14"/>
          <p:cNvCxnSpPr/>
          <p:nvPr/>
        </p:nvCxnSpPr>
        <p:spPr>
          <a:xfrm rot="10800000" flipH="1">
            <a:off x="2881687" y="3433698"/>
            <a:ext cx="9793" cy="746014"/>
          </a:xfrm>
          <a:prstGeom prst="straightConnector1">
            <a:avLst/>
          </a:prstGeom>
          <a:noFill/>
          <a:ln w="57150" cap="flat" cmpd="sng">
            <a:solidFill>
              <a:srgbClr val="F6B28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Google Shape;460;p14"/>
          <p:cNvSpPr/>
          <p:nvPr/>
        </p:nvSpPr>
        <p:spPr>
          <a:xfrm>
            <a:off x="1541307" y="1558148"/>
            <a:ext cx="2618182" cy="178512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6B286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Create the </a:t>
            </a:r>
            <a:r>
              <a:rPr lang="en-US"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persistent</a:t>
            </a: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class</a:t>
            </a:r>
            <a:endParaRPr sz="22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4" name="Google Shape;461;p14"/>
          <p:cNvCxnSpPr/>
          <p:nvPr/>
        </p:nvCxnSpPr>
        <p:spPr>
          <a:xfrm rot="10800000" flipH="1">
            <a:off x="5059482" y="5063204"/>
            <a:ext cx="9793" cy="746014"/>
          </a:xfrm>
          <a:prstGeom prst="straightConnector1">
            <a:avLst/>
          </a:prstGeom>
          <a:noFill/>
          <a:ln w="57150" cap="flat" cmpd="sng">
            <a:solidFill>
              <a:srgbClr val="3F97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" name="Google Shape;462;p14"/>
          <p:cNvCxnSpPr>
            <a:stCxn id="27" idx="0"/>
          </p:cNvCxnSpPr>
          <p:nvPr/>
        </p:nvCxnSpPr>
        <p:spPr>
          <a:xfrm flipV="1">
            <a:off x="7258824" y="3407862"/>
            <a:ext cx="9840" cy="913254"/>
          </a:xfrm>
          <a:prstGeom prst="straightConnector1">
            <a:avLst/>
          </a:prstGeom>
          <a:noFill/>
          <a:ln w="57150" cap="flat" cmpd="sng">
            <a:solidFill>
              <a:srgbClr val="A8D08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463;p14"/>
          <p:cNvCxnSpPr>
            <a:stCxn id="50" idx="3"/>
            <a:endCxn id="28" idx="4"/>
          </p:cNvCxnSpPr>
          <p:nvPr/>
        </p:nvCxnSpPr>
        <p:spPr>
          <a:xfrm flipV="1">
            <a:off x="9441512" y="4921802"/>
            <a:ext cx="5387" cy="1129968"/>
          </a:xfrm>
          <a:prstGeom prst="straightConnector1">
            <a:avLst/>
          </a:prstGeom>
          <a:noFill/>
          <a:ln w="57150" cap="flat" cmpd="sng">
            <a:solidFill>
              <a:srgbClr val="788DA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65;p14"/>
          <p:cNvCxnSpPr/>
          <p:nvPr/>
        </p:nvCxnSpPr>
        <p:spPr>
          <a:xfrm rot="10800000" flipH="1">
            <a:off x="11635955" y="3419950"/>
            <a:ext cx="9793" cy="746014"/>
          </a:xfrm>
          <a:prstGeom prst="straightConnector1">
            <a:avLst/>
          </a:prstGeom>
          <a:noFill/>
          <a:ln w="571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66;p14"/>
          <p:cNvSpPr/>
          <p:nvPr/>
        </p:nvSpPr>
        <p:spPr>
          <a:xfrm>
            <a:off x="3712793" y="6074443"/>
            <a:ext cx="2618182" cy="178512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F97C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Create a </a:t>
            </a:r>
            <a:r>
              <a:rPr lang="en-US"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mapping file</a:t>
            </a: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for the persistent class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467;p14"/>
          <p:cNvSpPr/>
          <p:nvPr/>
        </p:nvSpPr>
        <p:spPr>
          <a:xfrm>
            <a:off x="5912132" y="1558148"/>
            <a:ext cx="2618182" cy="178512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A8D08C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Create the </a:t>
            </a:r>
            <a:r>
              <a:rPr lang="en-US"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configuration</a:t>
            </a: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file</a:t>
            </a:r>
            <a:endParaRPr sz="22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464;p14"/>
          <p:cNvSpPr/>
          <p:nvPr/>
        </p:nvSpPr>
        <p:spPr>
          <a:xfrm>
            <a:off x="8132421" y="6051770"/>
            <a:ext cx="2618182" cy="178512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788DA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Create the </a:t>
            </a:r>
            <a:r>
              <a:rPr lang="en-US"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class</a:t>
            </a: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that stores or retrieves the persistent object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" name="Google Shape;468;p14"/>
          <p:cNvSpPr/>
          <p:nvPr/>
        </p:nvSpPr>
        <p:spPr>
          <a:xfrm>
            <a:off x="10300038" y="1558148"/>
            <a:ext cx="2618182" cy="178512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BFB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Load the </a:t>
            </a:r>
            <a:r>
              <a:rPr lang="en-US"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jar</a:t>
            </a: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file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" name="Google Shape;469;p14"/>
          <p:cNvSpPr/>
          <p:nvPr/>
        </p:nvSpPr>
        <p:spPr>
          <a:xfrm>
            <a:off x="12467061" y="6074443"/>
            <a:ext cx="2618182" cy="178512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EE59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Run</a:t>
            </a: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the application on command prompt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59556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7"/>
          <p:cNvSpPr txBox="1">
            <a:spLocks noGrp="1"/>
          </p:cNvSpPr>
          <p:nvPr>
            <p:ph type="title"/>
          </p:nvPr>
        </p:nvSpPr>
        <p:spPr>
          <a:xfrm>
            <a:off x="596200" y="519572"/>
            <a:ext cx="14948600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en-US" sz="2800"/>
              <a:t>Assisted Practice</a:t>
            </a:r>
            <a:endParaRPr sz="2800"/>
          </a:p>
        </p:txBody>
      </p:sp>
      <p:sp>
        <p:nvSpPr>
          <p:cNvPr id="424" name="Google Shape;424;p37"/>
          <p:cNvSpPr txBox="1">
            <a:spLocks noGrp="1"/>
          </p:cNvSpPr>
          <p:nvPr>
            <p:ph type="body" idx="1"/>
          </p:nvPr>
        </p:nvSpPr>
        <p:spPr>
          <a:xfrm>
            <a:off x="755455" y="3143969"/>
            <a:ext cx="14515789" cy="87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>
              <a:buClr>
                <a:srgbClr val="000000"/>
              </a:buClr>
              <a:buSzPts val="2200"/>
              <a:buNone/>
            </a:pPr>
            <a:r>
              <a:rPr lang="en-IN" b="1" dirty="0"/>
              <a:t>Problem Statement: </a:t>
            </a:r>
            <a:endParaRPr lang="en-IN" dirty="0"/>
          </a:p>
          <a:p>
            <a:pPr marL="50800" lvl="0" indent="0">
              <a:buClr>
                <a:srgbClr val="000000"/>
              </a:buClr>
              <a:buSzPts val="2200"/>
              <a:buNone/>
            </a:pPr>
            <a:r>
              <a:rPr lang="en-IN" dirty="0"/>
              <a:t>Configure Hibernate in Eclipse IDE.</a:t>
            </a:r>
          </a:p>
        </p:txBody>
      </p:sp>
      <p:sp>
        <p:nvSpPr>
          <p:cNvPr id="425" name="Google Shape;425;p37"/>
          <p:cNvSpPr txBox="1"/>
          <p:nvPr/>
        </p:nvSpPr>
        <p:spPr>
          <a:xfrm>
            <a:off x="12407201" y="1478759"/>
            <a:ext cx="2966150" cy="87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2E75B5"/>
                </a:solidFill>
                <a:latin typeface="Open Sans"/>
                <a:ea typeface="Open Sans"/>
                <a:cs typeface="Open Sans"/>
                <a:sym typeface="Open Sans"/>
              </a:rPr>
              <a:t>Duration: 20 Min.</a:t>
            </a:r>
            <a:endParaRPr dirty="0"/>
          </a:p>
        </p:txBody>
      </p:sp>
      <p:sp>
        <p:nvSpPr>
          <p:cNvPr id="426" name="Google Shape;426;p37"/>
          <p:cNvSpPr txBox="1"/>
          <p:nvPr/>
        </p:nvSpPr>
        <p:spPr>
          <a:xfrm>
            <a:off x="596200" y="1414922"/>
            <a:ext cx="1132425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3F3F3F"/>
              </a:buClr>
              <a:buSzPts val="32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Configuration of Hibernate</a:t>
            </a:r>
            <a:endParaRPr sz="24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70086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8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Assisted Practice: Guidelines </a:t>
            </a:r>
            <a:endParaRPr/>
          </a:p>
        </p:txBody>
      </p:sp>
      <p:pic>
        <p:nvPicPr>
          <p:cNvPr id="432" name="Google Shape;432;p38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 rot="10800000" flipH="1">
            <a:off x="3251200" y="861595"/>
            <a:ext cx="9753600" cy="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8"/>
          <p:cNvSpPr txBox="1">
            <a:spLocks noGrp="1"/>
          </p:cNvSpPr>
          <p:nvPr>
            <p:ph type="body" idx="1"/>
          </p:nvPr>
        </p:nvSpPr>
        <p:spPr>
          <a:xfrm>
            <a:off x="1451003" y="1232154"/>
            <a:ext cx="13827790" cy="6681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Steps to demonstrate hibernate configuration: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 marL="457189" lvl="0" indent="-457189">
              <a:lnSpc>
                <a:spcPct val="1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Create a dynamic web project in Eclipse IDE and add .jar files to load Hibernate and its dependencies. 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lvl="0" indent="-457189">
              <a:lnSpc>
                <a:spcPct val="2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Configure Hibernate with hibernate.cfg.xml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lvl="0" indent="-457189">
              <a:lnSpc>
                <a:spcPct val="2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Create an HTML file that calls the servlet.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Run the HTML code on your browser. 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Initialize the .git file.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Add and commit the program files.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Push the code to your </a:t>
            </a:r>
            <a:r>
              <a:rPr lang="en-IN" dirty="0" err="1"/>
              <a:t>GitHub</a:t>
            </a:r>
            <a:r>
              <a:rPr lang="en-IN" dirty="0"/>
              <a:t> repository.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4412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7"/>
          <p:cNvSpPr txBox="1">
            <a:spLocks noGrp="1"/>
          </p:cNvSpPr>
          <p:nvPr>
            <p:ph type="title"/>
          </p:nvPr>
        </p:nvSpPr>
        <p:spPr>
          <a:xfrm>
            <a:off x="596200" y="519572"/>
            <a:ext cx="14948600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en-US" sz="2800"/>
              <a:t>Assisted Practice</a:t>
            </a:r>
            <a:endParaRPr sz="2800"/>
          </a:p>
        </p:txBody>
      </p:sp>
      <p:sp>
        <p:nvSpPr>
          <p:cNvPr id="424" name="Google Shape;424;p37"/>
          <p:cNvSpPr txBox="1">
            <a:spLocks noGrp="1"/>
          </p:cNvSpPr>
          <p:nvPr>
            <p:ph type="body" idx="1"/>
          </p:nvPr>
        </p:nvSpPr>
        <p:spPr>
          <a:xfrm>
            <a:off x="755455" y="3143969"/>
            <a:ext cx="14515789" cy="87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>
              <a:buClr>
                <a:srgbClr val="000000"/>
              </a:buClr>
              <a:buSzPts val="2200"/>
              <a:buNone/>
            </a:pPr>
            <a:r>
              <a:rPr lang="en-IN" b="1" dirty="0"/>
              <a:t>Problem Statement: </a:t>
            </a:r>
            <a:endParaRPr lang="en-IN" dirty="0"/>
          </a:p>
          <a:p>
            <a:pPr marL="50800" lvl="0" indent="0">
              <a:buClr>
                <a:srgbClr val="000000"/>
              </a:buClr>
              <a:buSzPts val="2200"/>
              <a:buNone/>
            </a:pPr>
            <a:r>
              <a:rPr lang="en-IN" dirty="0"/>
              <a:t>Configure Hibernate using XML in Eclipse IDE.</a:t>
            </a:r>
            <a:endParaRPr lang="en-IN" b="1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buClr>
                <a:schemeClr val="lt1"/>
              </a:buClr>
              <a:buSzPts val="800"/>
              <a:buNone/>
            </a:pPr>
            <a:endParaRPr lang="en-IN" dirty="0"/>
          </a:p>
        </p:txBody>
      </p:sp>
      <p:sp>
        <p:nvSpPr>
          <p:cNvPr id="425" name="Google Shape;425;p37"/>
          <p:cNvSpPr txBox="1"/>
          <p:nvPr/>
        </p:nvSpPr>
        <p:spPr>
          <a:xfrm>
            <a:off x="12407201" y="1478759"/>
            <a:ext cx="2966150" cy="87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2E75B5"/>
                </a:solidFill>
                <a:latin typeface="Open Sans"/>
                <a:ea typeface="Open Sans"/>
                <a:cs typeface="Open Sans"/>
                <a:sym typeface="Open Sans"/>
              </a:rPr>
              <a:t>Duration: 20 Min.</a:t>
            </a:r>
            <a:endParaRPr dirty="0"/>
          </a:p>
        </p:txBody>
      </p:sp>
      <p:sp>
        <p:nvSpPr>
          <p:cNvPr id="426" name="Google Shape;426;p37"/>
          <p:cNvSpPr txBox="1"/>
          <p:nvPr/>
        </p:nvSpPr>
        <p:spPr>
          <a:xfrm>
            <a:off x="596200" y="1414922"/>
            <a:ext cx="1132425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3F3F3F"/>
              </a:buClr>
              <a:buSzPts val="32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Hibernate Configuration Using XML in Eclipse</a:t>
            </a:r>
            <a:endParaRPr sz="24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99781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5d11cf31a_1_0"/>
          <p:cNvSpPr txBox="1">
            <a:spLocks noGrp="1"/>
          </p:cNvSpPr>
          <p:nvPr>
            <p:ph type="body" idx="1"/>
          </p:nvPr>
        </p:nvSpPr>
        <p:spPr>
          <a:xfrm>
            <a:off x="8248728" y="4606504"/>
            <a:ext cx="6960049" cy="905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Become a Backend Expert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8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Assisted Practice: Guidelines </a:t>
            </a:r>
            <a:endParaRPr/>
          </a:p>
        </p:txBody>
      </p:sp>
      <p:pic>
        <p:nvPicPr>
          <p:cNvPr id="432" name="Google Shape;432;p38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 rot="10800000" flipH="1">
            <a:off x="3251200" y="861595"/>
            <a:ext cx="9753600" cy="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8"/>
          <p:cNvSpPr txBox="1">
            <a:spLocks noGrp="1"/>
          </p:cNvSpPr>
          <p:nvPr>
            <p:ph type="body" idx="1"/>
          </p:nvPr>
        </p:nvSpPr>
        <p:spPr>
          <a:xfrm>
            <a:off x="1451003" y="1232154"/>
            <a:ext cx="13827790" cy="6681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Steps to demonstrate hibernate using XML: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 marL="457189" lvl="0" indent="-457189">
              <a:lnSpc>
                <a:spcPct val="1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Create a dynamic web project in Eclipse IDE and add .jar files to load Hibernate and its dependencies. 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lvl="0" indent="-457189">
              <a:lnSpc>
                <a:spcPct val="1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Create a database (ecommerce) and a table (</a:t>
            </a:r>
            <a:r>
              <a:rPr lang="en-IN" dirty="0" err="1"/>
              <a:t>eproduct</a:t>
            </a:r>
            <a:r>
              <a:rPr lang="en-IN" dirty="0"/>
              <a:t>) that contains laptops for sale; fill in sample data.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lvl="0" indent="-457189">
              <a:lnSpc>
                <a:spcPct val="1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Configure Hibernate with hibernate.cfg.xml and database table with .hbm.xml files.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lvl="0" indent="-457189">
              <a:lnSpc>
                <a:spcPct val="1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Create Data access object class for the table.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lvl="0" indent="-457189">
              <a:lnSpc>
                <a:spcPct val="1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Create a servlet that retrieves data and an HTML file that calls the servlet.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1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Run the HTML code on your browser. 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1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Initialize the .git file.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1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Add and commit the program files.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1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Push the code to your </a:t>
            </a:r>
            <a:r>
              <a:rPr lang="en-IN" dirty="0" err="1"/>
              <a:t>GitHub</a:t>
            </a:r>
            <a:r>
              <a:rPr lang="en-IN" dirty="0"/>
              <a:t> repository.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7135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7"/>
          <p:cNvSpPr txBox="1">
            <a:spLocks noGrp="1"/>
          </p:cNvSpPr>
          <p:nvPr>
            <p:ph type="title"/>
          </p:nvPr>
        </p:nvSpPr>
        <p:spPr>
          <a:xfrm>
            <a:off x="596200" y="519572"/>
            <a:ext cx="14948600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en-US" sz="2800"/>
              <a:t>Assisted Practice</a:t>
            </a:r>
            <a:endParaRPr sz="2800"/>
          </a:p>
        </p:txBody>
      </p:sp>
      <p:sp>
        <p:nvSpPr>
          <p:cNvPr id="424" name="Google Shape;424;p37"/>
          <p:cNvSpPr txBox="1">
            <a:spLocks noGrp="1"/>
          </p:cNvSpPr>
          <p:nvPr>
            <p:ph type="body" idx="1"/>
          </p:nvPr>
        </p:nvSpPr>
        <p:spPr>
          <a:xfrm>
            <a:off x="755455" y="3143969"/>
            <a:ext cx="14515789" cy="87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>
              <a:buClr>
                <a:srgbClr val="000000"/>
              </a:buClr>
              <a:buSzPts val="2200"/>
              <a:buNone/>
            </a:pPr>
            <a:r>
              <a:rPr lang="en-IN" b="1" dirty="0"/>
              <a:t>Problem Statement: </a:t>
            </a:r>
            <a:endParaRPr lang="en-IN" dirty="0"/>
          </a:p>
          <a:p>
            <a:pPr marL="50800" lvl="0" indent="0">
              <a:buClr>
                <a:srgbClr val="000000"/>
              </a:buClr>
              <a:buSzPts val="2200"/>
              <a:buNone/>
            </a:pPr>
            <a:r>
              <a:rPr lang="en-IN" dirty="0"/>
              <a:t>Configure Hibernate using Annotations in Eclipse IDE.</a:t>
            </a:r>
          </a:p>
        </p:txBody>
      </p:sp>
      <p:sp>
        <p:nvSpPr>
          <p:cNvPr id="425" name="Google Shape;425;p37"/>
          <p:cNvSpPr txBox="1"/>
          <p:nvPr/>
        </p:nvSpPr>
        <p:spPr>
          <a:xfrm>
            <a:off x="12407201" y="1478759"/>
            <a:ext cx="2966150" cy="87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2E75B5"/>
                </a:solidFill>
                <a:latin typeface="Open Sans"/>
                <a:ea typeface="Open Sans"/>
                <a:cs typeface="Open Sans"/>
                <a:sym typeface="Open Sans"/>
              </a:rPr>
              <a:t>Duration: 20 Min.</a:t>
            </a:r>
            <a:endParaRPr dirty="0"/>
          </a:p>
        </p:txBody>
      </p:sp>
      <p:sp>
        <p:nvSpPr>
          <p:cNvPr id="426" name="Google Shape;426;p37"/>
          <p:cNvSpPr txBox="1"/>
          <p:nvPr/>
        </p:nvSpPr>
        <p:spPr>
          <a:xfrm>
            <a:off x="596200" y="1414922"/>
            <a:ext cx="1132425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3F3F3F"/>
              </a:buClr>
              <a:buSzPts val="32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Hibernate Configuration Using Annotations in Eclipse</a:t>
            </a:r>
            <a:endParaRPr sz="24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06320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8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Assisted Practice: Guidelines </a:t>
            </a:r>
            <a:endParaRPr/>
          </a:p>
        </p:txBody>
      </p:sp>
      <p:pic>
        <p:nvPicPr>
          <p:cNvPr id="432" name="Google Shape;432;p38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 rot="10800000" flipH="1">
            <a:off x="3251200" y="861595"/>
            <a:ext cx="9753600" cy="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8"/>
          <p:cNvSpPr txBox="1">
            <a:spLocks noGrp="1"/>
          </p:cNvSpPr>
          <p:nvPr>
            <p:ph type="body" idx="1"/>
          </p:nvPr>
        </p:nvSpPr>
        <p:spPr>
          <a:xfrm>
            <a:off x="1451003" y="1232154"/>
            <a:ext cx="13827790" cy="6681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</a:pPr>
            <a:r>
              <a:rPr lang="en-IN" dirty="0"/>
              <a:t>Steps to demonstrate hibernate using annotations: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</a:pPr>
            <a:endParaRPr lang="en-IN" dirty="0"/>
          </a:p>
          <a:p>
            <a:pPr marL="457189" lvl="0" indent="-457189">
              <a:lnSpc>
                <a:spcPct val="1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Create a dynamic web project in Eclipse IDE and add .jar files to load Hibernate and its dependencies. 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lvl="0" indent="-457189">
              <a:lnSpc>
                <a:spcPct val="1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Create a database (e-commerce) and a table (e-product) that contains laptops for sale; fill in sample data.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lvl="0" indent="-457189">
              <a:lnSpc>
                <a:spcPct val="1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Configure Hibernate with hibernate.cfg.xml and database table with .hbm.xml files.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lvl="0" indent="-457189">
              <a:lnSpc>
                <a:spcPct val="1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Create Data access object class for the table using Annotations.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lvl="0" indent="-457189">
              <a:lnSpc>
                <a:spcPct val="1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Create a servlet that retrieves data using Annotations and an HTML file that calls the servlet.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1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Run the HTML code on your browser. 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1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Initialize the .git file.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1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Add and commit the program files.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1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Push the code to your </a:t>
            </a:r>
            <a:r>
              <a:rPr lang="en-IN" dirty="0" err="1"/>
              <a:t>GitHub</a:t>
            </a:r>
            <a:r>
              <a:rPr lang="en-IN" dirty="0"/>
              <a:t> repository.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9507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lvl="0" indent="0"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Hibernate Logging by Log4j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9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4457578" y="872037"/>
            <a:ext cx="734072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29;p22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Hibernate Logging</a:t>
            </a:r>
            <a:endParaRPr/>
          </a:p>
        </p:txBody>
      </p:sp>
      <p:sp>
        <p:nvSpPr>
          <p:cNvPr id="24" name="Google Shape;530;p22"/>
          <p:cNvSpPr/>
          <p:nvPr/>
        </p:nvSpPr>
        <p:spPr>
          <a:xfrm>
            <a:off x="2235835" y="1011485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Hibernate framework uses Log4j and Logback frameworks for logging.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" name="Google Shape;531;p22"/>
          <p:cNvGrpSpPr/>
          <p:nvPr/>
        </p:nvGrpSpPr>
        <p:grpSpPr>
          <a:xfrm>
            <a:off x="3089880" y="2137817"/>
            <a:ext cx="10105139" cy="5994697"/>
            <a:chOff x="366097" y="-1"/>
            <a:chExt cx="10105139" cy="5994697"/>
          </a:xfrm>
        </p:grpSpPr>
        <p:sp>
          <p:nvSpPr>
            <p:cNvPr id="26" name="Google Shape;532;p22"/>
            <p:cNvSpPr/>
            <p:nvPr/>
          </p:nvSpPr>
          <p:spPr>
            <a:xfrm>
              <a:off x="1505088" y="2997348"/>
              <a:ext cx="747179" cy="71187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w="381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33;p22"/>
            <p:cNvSpPr txBox="1"/>
            <p:nvPr/>
          </p:nvSpPr>
          <p:spPr>
            <a:xfrm>
              <a:off x="1852877" y="3327483"/>
              <a:ext cx="51600" cy="5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" name="Google Shape;534;p22"/>
            <p:cNvSpPr/>
            <p:nvPr/>
          </p:nvSpPr>
          <p:spPr>
            <a:xfrm>
              <a:off x="5988162" y="2285478"/>
              <a:ext cx="747179" cy="71187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w="381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35;p22"/>
            <p:cNvSpPr txBox="1"/>
            <p:nvPr/>
          </p:nvSpPr>
          <p:spPr>
            <a:xfrm>
              <a:off x="6335952" y="2615613"/>
              <a:ext cx="51600" cy="5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36;p22"/>
            <p:cNvSpPr/>
            <p:nvPr/>
          </p:nvSpPr>
          <p:spPr>
            <a:xfrm>
              <a:off x="5988162" y="1573607"/>
              <a:ext cx="747179" cy="71187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w="381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37;p22"/>
            <p:cNvSpPr txBox="1"/>
            <p:nvPr/>
          </p:nvSpPr>
          <p:spPr>
            <a:xfrm>
              <a:off x="6335952" y="1903742"/>
              <a:ext cx="51600" cy="5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38;p22"/>
            <p:cNvSpPr/>
            <p:nvPr/>
          </p:nvSpPr>
          <p:spPr>
            <a:xfrm>
              <a:off x="1505088" y="2285478"/>
              <a:ext cx="747179" cy="71187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w="381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39;p22"/>
            <p:cNvSpPr txBox="1"/>
            <p:nvPr/>
          </p:nvSpPr>
          <p:spPr>
            <a:xfrm>
              <a:off x="1852877" y="2615613"/>
              <a:ext cx="51600" cy="5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" name="Google Shape;540;p22"/>
            <p:cNvSpPr/>
            <p:nvPr/>
          </p:nvSpPr>
          <p:spPr>
            <a:xfrm rot="-5400000">
              <a:off x="-2061756" y="2427852"/>
              <a:ext cx="5994697" cy="1138992"/>
            </a:xfrm>
            <a:prstGeom prst="rect">
              <a:avLst/>
            </a:prstGeom>
            <a:solidFill>
              <a:srgbClr val="3F97C0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41;p22"/>
            <p:cNvSpPr txBox="1"/>
            <p:nvPr/>
          </p:nvSpPr>
          <p:spPr>
            <a:xfrm rot="-5400000">
              <a:off x="-2061756" y="2427852"/>
              <a:ext cx="5994697" cy="11389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pen Sans"/>
                <a:buNone/>
              </a:pPr>
              <a:r>
                <a:rPr lang="en-US" sz="28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Hibernate Logging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42;p22"/>
            <p:cNvSpPr/>
            <p:nvPr/>
          </p:nvSpPr>
          <p:spPr>
            <a:xfrm>
              <a:off x="2252267" y="1715982"/>
              <a:ext cx="3735895" cy="1138992"/>
            </a:xfrm>
            <a:prstGeom prst="rect">
              <a:avLst/>
            </a:prstGeom>
            <a:solidFill>
              <a:srgbClr val="FAC36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43;p22"/>
            <p:cNvSpPr txBox="1"/>
            <p:nvPr/>
          </p:nvSpPr>
          <p:spPr>
            <a:xfrm>
              <a:off x="2252267" y="1715982"/>
              <a:ext cx="3735895" cy="11389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25" tIns="15225" rIns="15225" bIns="15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Log4j framework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44;p22"/>
            <p:cNvSpPr/>
            <p:nvPr/>
          </p:nvSpPr>
          <p:spPr>
            <a:xfrm>
              <a:off x="6735341" y="1004111"/>
              <a:ext cx="3735895" cy="1138992"/>
            </a:xfrm>
            <a:prstGeom prst="rect">
              <a:avLst/>
            </a:prstGeom>
            <a:solidFill>
              <a:srgbClr val="FFC972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45;p22"/>
            <p:cNvSpPr txBox="1"/>
            <p:nvPr/>
          </p:nvSpPr>
          <p:spPr>
            <a:xfrm>
              <a:off x="6735341" y="1004111"/>
              <a:ext cx="3735895" cy="11389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25" tIns="15225" rIns="15225" bIns="15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log4j.xml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46;p22"/>
            <p:cNvSpPr/>
            <p:nvPr/>
          </p:nvSpPr>
          <p:spPr>
            <a:xfrm>
              <a:off x="6735341" y="2427852"/>
              <a:ext cx="3735895" cy="1138992"/>
            </a:xfrm>
            <a:prstGeom prst="rect">
              <a:avLst/>
            </a:prstGeom>
            <a:solidFill>
              <a:srgbClr val="FFC972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47;p22"/>
            <p:cNvSpPr txBox="1"/>
            <p:nvPr/>
          </p:nvSpPr>
          <p:spPr>
            <a:xfrm>
              <a:off x="6735341" y="2427852"/>
              <a:ext cx="3735895" cy="11389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25" tIns="15225" rIns="15225" bIns="15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log4j.properties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48;p22"/>
            <p:cNvSpPr/>
            <p:nvPr/>
          </p:nvSpPr>
          <p:spPr>
            <a:xfrm>
              <a:off x="2252267" y="3139722"/>
              <a:ext cx="3735895" cy="1138992"/>
            </a:xfrm>
            <a:prstGeom prst="rect">
              <a:avLst/>
            </a:prstGeom>
            <a:solidFill>
              <a:srgbClr val="FAC36F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49;p22"/>
            <p:cNvSpPr txBox="1"/>
            <p:nvPr/>
          </p:nvSpPr>
          <p:spPr>
            <a:xfrm>
              <a:off x="2252267" y="3139722"/>
              <a:ext cx="3735895" cy="11389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25" tIns="15225" rIns="15225" bIns="15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Logback framework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1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1625671" y="872037"/>
            <a:ext cx="13004536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556;p23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Hibernate Logging by Log4j Using log4j.xml </a:t>
            </a:r>
            <a:endParaRPr/>
          </a:p>
        </p:txBody>
      </p:sp>
      <p:sp>
        <p:nvSpPr>
          <p:cNvPr id="20" name="Google Shape;557;p23"/>
          <p:cNvSpPr/>
          <p:nvPr/>
        </p:nvSpPr>
        <p:spPr>
          <a:xfrm>
            <a:off x="6232031" y="2408389"/>
            <a:ext cx="5474598" cy="787296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F97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Load the </a:t>
            </a:r>
            <a:r>
              <a:rPr lang="en-US"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jar files </a:t>
            </a: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(slf4j.jar and log4j.jar) along with hibernate jar files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558;p23"/>
          <p:cNvSpPr/>
          <p:nvPr/>
        </p:nvSpPr>
        <p:spPr>
          <a:xfrm>
            <a:off x="6232031" y="4178351"/>
            <a:ext cx="5474598" cy="787296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F97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Create the log4j.xml file in </a:t>
            </a:r>
            <a:r>
              <a:rPr lang="en-US"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src</a:t>
            </a: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folder (same level as hibernate.xml file)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559;p23"/>
          <p:cNvSpPr/>
          <p:nvPr/>
        </p:nvSpPr>
        <p:spPr>
          <a:xfrm rot="5400000">
            <a:off x="8619009" y="3431770"/>
            <a:ext cx="700641" cy="51516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CDAEB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560;p23"/>
          <p:cNvSpPr/>
          <p:nvPr/>
        </p:nvSpPr>
        <p:spPr>
          <a:xfrm>
            <a:off x="2235993" y="3401999"/>
            <a:ext cx="2340000" cy="2340000"/>
          </a:xfrm>
          <a:prstGeom prst="diamond">
            <a:avLst/>
          </a:prstGeom>
          <a:solidFill>
            <a:srgbClr val="9CDAEB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STEPS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561;p23"/>
          <p:cNvSpPr/>
          <p:nvPr/>
        </p:nvSpPr>
        <p:spPr>
          <a:xfrm>
            <a:off x="5813162" y="1868690"/>
            <a:ext cx="6283417" cy="547098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F97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562;p23"/>
          <p:cNvSpPr/>
          <p:nvPr/>
        </p:nvSpPr>
        <p:spPr>
          <a:xfrm>
            <a:off x="6232031" y="5948313"/>
            <a:ext cx="5474598" cy="787296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F97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Configure the logger using DOMConfigurator in .java file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563;p23"/>
          <p:cNvSpPr/>
          <p:nvPr/>
        </p:nvSpPr>
        <p:spPr>
          <a:xfrm rot="5400000">
            <a:off x="8619009" y="5197065"/>
            <a:ext cx="700641" cy="51516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CDAEB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564;p23"/>
          <p:cNvGrpSpPr/>
          <p:nvPr/>
        </p:nvGrpSpPr>
        <p:grpSpPr>
          <a:xfrm>
            <a:off x="4575993" y="1868690"/>
            <a:ext cx="1017971" cy="5470980"/>
            <a:chOff x="7346262" y="3002090"/>
            <a:chExt cx="1017971" cy="2669551"/>
          </a:xfrm>
        </p:grpSpPr>
        <p:cxnSp>
          <p:nvCxnSpPr>
            <p:cNvPr id="28" name="Google Shape;565;p23"/>
            <p:cNvCxnSpPr>
              <a:stCxn id="23" idx="3"/>
              <a:endCxn id="29" idx="1"/>
            </p:cNvCxnSpPr>
            <p:nvPr/>
          </p:nvCxnSpPr>
          <p:spPr>
            <a:xfrm>
              <a:off x="7346262" y="4321163"/>
              <a:ext cx="390000" cy="15600"/>
            </a:xfrm>
            <a:prstGeom prst="straightConnector1">
              <a:avLst/>
            </a:prstGeom>
            <a:noFill/>
            <a:ln w="57150" cap="flat" cmpd="sng">
              <a:solidFill>
                <a:srgbClr val="3F97C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9" name="Google Shape;566;p23"/>
            <p:cNvSpPr/>
            <p:nvPr/>
          </p:nvSpPr>
          <p:spPr>
            <a:xfrm>
              <a:off x="7736212" y="3002090"/>
              <a:ext cx="628021" cy="2669551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57150" cap="flat" cmpd="sng">
              <a:solidFill>
                <a:srgbClr val="3F97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2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975444" y="872037"/>
            <a:ext cx="14304990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573;p24"/>
          <p:cNvSpPr/>
          <p:nvPr/>
        </p:nvSpPr>
        <p:spPr>
          <a:xfrm>
            <a:off x="6232031" y="4178351"/>
            <a:ext cx="5474598" cy="787296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AC36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Create the log4j.properties file in </a:t>
            </a:r>
            <a:r>
              <a:rPr lang="en-US"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src</a:t>
            </a: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folder (same level as hibernate.xml file)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574;p24"/>
          <p:cNvSpPr/>
          <p:nvPr/>
        </p:nvSpPr>
        <p:spPr>
          <a:xfrm rot="5400000">
            <a:off x="8619009" y="3431770"/>
            <a:ext cx="700641" cy="51516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BCC83"/>
          </a:solidFill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575;p24"/>
          <p:cNvSpPr/>
          <p:nvPr/>
        </p:nvSpPr>
        <p:spPr>
          <a:xfrm>
            <a:off x="2235993" y="3401999"/>
            <a:ext cx="2340000" cy="2340000"/>
          </a:xfrm>
          <a:prstGeom prst="diamond">
            <a:avLst/>
          </a:prstGeom>
          <a:solidFill>
            <a:srgbClr val="FBCC83"/>
          </a:solidFill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STEPS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576;p24"/>
          <p:cNvSpPr/>
          <p:nvPr/>
        </p:nvSpPr>
        <p:spPr>
          <a:xfrm>
            <a:off x="5813162" y="1868690"/>
            <a:ext cx="6283417" cy="547098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577;p24"/>
          <p:cNvSpPr/>
          <p:nvPr/>
        </p:nvSpPr>
        <p:spPr>
          <a:xfrm>
            <a:off x="6232031" y="5948313"/>
            <a:ext cx="5474598" cy="787296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BCC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Configure the logger using PropertyConfigurator in .java file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578;p24"/>
          <p:cNvSpPr/>
          <p:nvPr/>
        </p:nvSpPr>
        <p:spPr>
          <a:xfrm rot="5400000">
            <a:off x="8619009" y="5197065"/>
            <a:ext cx="700641" cy="51516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BCC83"/>
          </a:solidFill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579;p24"/>
          <p:cNvGrpSpPr/>
          <p:nvPr/>
        </p:nvGrpSpPr>
        <p:grpSpPr>
          <a:xfrm>
            <a:off x="4575993" y="1868690"/>
            <a:ext cx="1017971" cy="5470980"/>
            <a:chOff x="7346262" y="3002090"/>
            <a:chExt cx="1017971" cy="2669551"/>
          </a:xfrm>
        </p:grpSpPr>
        <p:cxnSp>
          <p:nvCxnSpPr>
            <p:cNvPr id="32" name="Google Shape;580;p24"/>
            <p:cNvCxnSpPr>
              <a:stCxn id="27" idx="3"/>
              <a:endCxn id="33" idx="1"/>
            </p:cNvCxnSpPr>
            <p:nvPr/>
          </p:nvCxnSpPr>
          <p:spPr>
            <a:xfrm>
              <a:off x="7346262" y="4321163"/>
              <a:ext cx="390000" cy="15600"/>
            </a:xfrm>
            <a:prstGeom prst="straightConnector1">
              <a:avLst/>
            </a:prstGeom>
            <a:noFill/>
            <a:ln w="57150" cap="flat" cmpd="sng">
              <a:solidFill>
                <a:srgbClr val="C966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" name="Google Shape;581;p24"/>
            <p:cNvSpPr/>
            <p:nvPr/>
          </p:nvSpPr>
          <p:spPr>
            <a:xfrm>
              <a:off x="7736212" y="3002090"/>
              <a:ext cx="628021" cy="2669551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57150" cap="flat" cmpd="sng">
              <a:solidFill>
                <a:srgbClr val="C966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582;p24"/>
          <p:cNvSpPr txBox="1">
            <a:spLocks noGrp="1"/>
          </p:cNvSpPr>
          <p:nvPr>
            <p:ph type="title"/>
          </p:nvPr>
        </p:nvSpPr>
        <p:spPr>
          <a:xfrm>
            <a:off x="3534221" y="229878"/>
            <a:ext cx="918755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Hibernate Logging by Log4j Using log4j.properties</a:t>
            </a:r>
            <a:endParaRPr/>
          </a:p>
        </p:txBody>
      </p:sp>
      <p:sp>
        <p:nvSpPr>
          <p:cNvPr id="35" name="Google Shape;583;p24"/>
          <p:cNvSpPr/>
          <p:nvPr/>
        </p:nvSpPr>
        <p:spPr>
          <a:xfrm>
            <a:off x="6232031" y="2408389"/>
            <a:ext cx="5474598" cy="787296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AC36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Load the </a:t>
            </a:r>
            <a:r>
              <a:rPr lang="en-US"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jar files </a:t>
            </a: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(slf4j.jar and log4j.jar) along with hibernate jar files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7"/>
          <p:cNvSpPr txBox="1">
            <a:spLocks noGrp="1"/>
          </p:cNvSpPr>
          <p:nvPr>
            <p:ph type="title"/>
          </p:nvPr>
        </p:nvSpPr>
        <p:spPr>
          <a:xfrm>
            <a:off x="596200" y="519572"/>
            <a:ext cx="14948600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en-US" sz="2800"/>
              <a:t>Assisted Practice</a:t>
            </a:r>
            <a:endParaRPr sz="2800"/>
          </a:p>
        </p:txBody>
      </p:sp>
      <p:sp>
        <p:nvSpPr>
          <p:cNvPr id="424" name="Google Shape;424;p37"/>
          <p:cNvSpPr txBox="1">
            <a:spLocks noGrp="1"/>
          </p:cNvSpPr>
          <p:nvPr>
            <p:ph type="body" idx="1"/>
          </p:nvPr>
        </p:nvSpPr>
        <p:spPr>
          <a:xfrm>
            <a:off x="755455" y="3143969"/>
            <a:ext cx="14515789" cy="87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>
              <a:buClr>
                <a:srgbClr val="000000"/>
              </a:buClr>
              <a:buSzPts val="2200"/>
              <a:buNone/>
            </a:pPr>
            <a:r>
              <a:rPr lang="en-US" b="1" dirty="0"/>
              <a:t>Problem Statement: </a:t>
            </a:r>
            <a:endParaRPr lang="en-US" dirty="0"/>
          </a:p>
          <a:p>
            <a:pPr marL="50800" lvl="0" indent="0">
              <a:buClr>
                <a:srgbClr val="000000"/>
              </a:buClr>
              <a:buSzPts val="2200"/>
              <a:buNone/>
            </a:pPr>
            <a:r>
              <a:rPr lang="en-US" dirty="0"/>
              <a:t>Demonstrate Hibernate logging by Log4j.</a:t>
            </a:r>
            <a:endParaRPr lang="en-US" b="1" dirty="0">
              <a:solidFill>
                <a:schemeClr val="dk1"/>
              </a:solidFill>
            </a:endParaRPr>
          </a:p>
        </p:txBody>
      </p:sp>
      <p:sp>
        <p:nvSpPr>
          <p:cNvPr id="425" name="Google Shape;425;p37"/>
          <p:cNvSpPr txBox="1"/>
          <p:nvPr/>
        </p:nvSpPr>
        <p:spPr>
          <a:xfrm>
            <a:off x="12407201" y="1478759"/>
            <a:ext cx="2966150" cy="87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2E75B5"/>
                </a:solidFill>
                <a:latin typeface="Open Sans"/>
                <a:ea typeface="Open Sans"/>
                <a:cs typeface="Open Sans"/>
                <a:sym typeface="Open Sans"/>
              </a:rPr>
              <a:t>Duration: 20 Min.</a:t>
            </a:r>
            <a:endParaRPr dirty="0"/>
          </a:p>
        </p:txBody>
      </p:sp>
      <p:sp>
        <p:nvSpPr>
          <p:cNvPr id="426" name="Google Shape;426;p37"/>
          <p:cNvSpPr txBox="1"/>
          <p:nvPr/>
        </p:nvSpPr>
        <p:spPr>
          <a:xfrm>
            <a:off x="596200" y="1414922"/>
            <a:ext cx="9919400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3F3F3F"/>
              </a:buClr>
              <a:buSzPts val="32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Hibernate Logging by Log4j</a:t>
            </a:r>
            <a:endParaRPr sz="24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8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Assisted Practice: Guidelines </a:t>
            </a:r>
            <a:endParaRPr/>
          </a:p>
        </p:txBody>
      </p:sp>
      <p:pic>
        <p:nvPicPr>
          <p:cNvPr id="432" name="Google Shape;432;p38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 rot="10800000" flipH="1">
            <a:off x="3251200" y="861595"/>
            <a:ext cx="9753600" cy="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8"/>
          <p:cNvSpPr txBox="1">
            <a:spLocks noGrp="1"/>
          </p:cNvSpPr>
          <p:nvPr>
            <p:ph type="body" idx="1"/>
          </p:nvPr>
        </p:nvSpPr>
        <p:spPr>
          <a:xfrm>
            <a:off x="946511" y="1351672"/>
            <a:ext cx="15323497" cy="3719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lnSpc>
                <a:spcPct val="200000"/>
              </a:lnSpc>
              <a:spcBef>
                <a:spcPts val="0"/>
              </a:spcBef>
            </a:pPr>
            <a:r>
              <a:rPr lang="en-IN" dirty="0"/>
              <a:t>Steps to demonstrate hibernate logging by Log4j:</a:t>
            </a:r>
          </a:p>
          <a:p>
            <a:pPr marL="0" lvl="0" indent="0">
              <a:spcBef>
                <a:spcPts val="0"/>
              </a:spcBef>
            </a:pPr>
            <a:endParaRPr lang="en-IN" dirty="0"/>
          </a:p>
          <a:p>
            <a:pPr marL="457189" lvl="0" indent="-457189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Create a dynamic web project in Eclipse IDE and the required jar files to load Hibernate and its dependencies. 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lvl="0" indent="-457189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Add the required jar files to load log4j.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lvl="0" indent="-457189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Configure Hibernate with hibernate,cfg.xml.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lvl="0" indent="-457189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Create a servlet that opens a Hibernate session and closes it with logging enabled.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lvl="0" indent="-457189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Create an HTML file that calls the servlet. Run the HTML file on the browser.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Initialize the .git file.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Add and commit the program files.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Push the code to your </a:t>
            </a:r>
            <a:r>
              <a:rPr lang="en-IN" dirty="0" err="1"/>
              <a:t>GitHub</a:t>
            </a:r>
            <a:r>
              <a:rPr lang="en-IN" dirty="0"/>
              <a:t> repository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9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lvl="0" indent="0"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Hibernate Mapping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"/>
          <p:cNvSpPr txBox="1">
            <a:spLocks noGrp="1"/>
          </p:cNvSpPr>
          <p:nvPr>
            <p:ph type="body" idx="1"/>
          </p:nvPr>
        </p:nvSpPr>
        <p:spPr>
          <a:xfrm>
            <a:off x="8524773" y="4114800"/>
            <a:ext cx="696004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lvl="0" indent="0">
              <a:buNone/>
            </a:pPr>
            <a:r>
              <a:rPr lang="en-US" b="1" dirty="0"/>
              <a:t>Creating a Hibernate Framework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40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3977913" y="872037"/>
            <a:ext cx="830005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11;p28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Collection Mapping in Hibernate</a:t>
            </a:r>
            <a:endParaRPr/>
          </a:p>
        </p:txBody>
      </p:sp>
      <p:sp>
        <p:nvSpPr>
          <p:cNvPr id="10" name="Google Shape;612;p28"/>
          <p:cNvSpPr/>
          <p:nvPr/>
        </p:nvSpPr>
        <p:spPr>
          <a:xfrm>
            <a:off x="2235835" y="1011485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Collection mapping as value type is supported by Hibernate  </a:t>
            </a:r>
            <a:endParaRPr sz="2200" b="0" i="0" u="none" strike="noStrike" cap="none">
              <a:solidFill>
                <a:srgbClr val="3F3F3F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grpSp>
        <p:nvGrpSpPr>
          <p:cNvPr id="11" name="Google Shape;613;p28"/>
          <p:cNvGrpSpPr/>
          <p:nvPr/>
        </p:nvGrpSpPr>
        <p:grpSpPr>
          <a:xfrm>
            <a:off x="2235835" y="2580601"/>
            <a:ext cx="4896644" cy="5289084"/>
            <a:chOff x="2073771" y="1468871"/>
            <a:chExt cx="5058707" cy="5836260"/>
          </a:xfrm>
        </p:grpSpPr>
        <p:sp>
          <p:nvSpPr>
            <p:cNvPr id="12" name="Google Shape;614;p28"/>
            <p:cNvSpPr/>
            <p:nvPr/>
          </p:nvSpPr>
          <p:spPr>
            <a:xfrm>
              <a:off x="2073771" y="3066203"/>
              <a:ext cx="5058707" cy="4238928"/>
            </a:xfrm>
            <a:prstGeom prst="rect">
              <a:avLst/>
            </a:prstGeom>
            <a:solidFill>
              <a:srgbClr val="D8D8D8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2200" b="0" i="0" u="none" strike="noStrike" cap="none">
                <a:solidFill>
                  <a:schemeClr val="lt1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sp>
          <p:nvSpPr>
            <p:cNvPr id="13" name="Google Shape;615;p28"/>
            <p:cNvSpPr/>
            <p:nvPr/>
          </p:nvSpPr>
          <p:spPr>
            <a:xfrm>
              <a:off x="2348019" y="3129064"/>
              <a:ext cx="4510033" cy="3464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683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Char char="●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java.util.List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  <a:p>
              <a:pPr marL="457200" marR="0" lvl="0" indent="-3683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Char char="●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java.util.Set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  <a:p>
              <a:pPr marL="457200" marR="0" lvl="0" indent="-3683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Char char="●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java.util.SortedSet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  <a:p>
              <a:pPr marL="457200" marR="0" lvl="0" indent="-3683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Char char="●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java.util.Map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  <a:p>
              <a:pPr marL="457200" marR="0" lvl="0" indent="-3683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Char char="●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java.util.SortedMap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  <a:p>
              <a:pPr marL="457200" marR="0" lvl="0" indent="-3683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Char char="●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java.util.Collection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grpSp>
          <p:nvGrpSpPr>
            <p:cNvPr id="14" name="Google Shape;616;p28"/>
            <p:cNvGrpSpPr/>
            <p:nvPr/>
          </p:nvGrpSpPr>
          <p:grpSpPr>
            <a:xfrm>
              <a:off x="2073771" y="1468871"/>
              <a:ext cx="5058707" cy="2446552"/>
              <a:chOff x="963430" y="1468871"/>
              <a:chExt cx="5058707" cy="2446552"/>
            </a:xfrm>
          </p:grpSpPr>
          <p:grpSp>
            <p:nvGrpSpPr>
              <p:cNvPr id="15" name="Google Shape;617;p28"/>
              <p:cNvGrpSpPr/>
              <p:nvPr/>
            </p:nvGrpSpPr>
            <p:grpSpPr>
              <a:xfrm>
                <a:off x="963430" y="1468871"/>
                <a:ext cx="5058707" cy="2446552"/>
                <a:chOff x="963430" y="2629922"/>
                <a:chExt cx="5058707" cy="2446552"/>
              </a:xfrm>
            </p:grpSpPr>
            <p:grpSp>
              <p:nvGrpSpPr>
                <p:cNvPr id="17" name="Google Shape;618;p28"/>
                <p:cNvGrpSpPr/>
                <p:nvPr/>
              </p:nvGrpSpPr>
              <p:grpSpPr>
                <a:xfrm rot="-5400000">
                  <a:off x="4572421" y="3700954"/>
                  <a:ext cx="1649618" cy="1101423"/>
                  <a:chOff x="8202447" y="2775985"/>
                  <a:chExt cx="1566863" cy="909638"/>
                </a:xfrm>
              </p:grpSpPr>
              <p:sp>
                <p:nvSpPr>
                  <p:cNvPr id="19" name="Google Shape;619;p28"/>
                  <p:cNvSpPr/>
                  <p:nvPr/>
                </p:nvSpPr>
                <p:spPr>
                  <a:xfrm>
                    <a:off x="8202447" y="2775985"/>
                    <a:ext cx="492125" cy="909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" h="573" extrusionOk="0">
                        <a:moveTo>
                          <a:pt x="310" y="0"/>
                        </a:moveTo>
                        <a:lnTo>
                          <a:pt x="0" y="287"/>
                        </a:lnTo>
                        <a:lnTo>
                          <a:pt x="310" y="573"/>
                        </a:lnTo>
                        <a:lnTo>
                          <a:pt x="310" y="434"/>
                        </a:lnTo>
                        <a:lnTo>
                          <a:pt x="310" y="287"/>
                        </a:lnTo>
                        <a:lnTo>
                          <a:pt x="310" y="143"/>
                        </a:lnTo>
                        <a:lnTo>
                          <a:pt x="310" y="0"/>
                        </a:lnTo>
                        <a:close/>
                      </a:path>
                    </a:pathLst>
                  </a:custGeom>
                  <a:solidFill>
                    <a:srgbClr val="3F97C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2200" b="0" i="0" u="none" strike="noStrike" cap="none">
                      <a:solidFill>
                        <a:schemeClr val="dk1"/>
                      </a:solidFill>
                      <a:latin typeface="Open Sans" charset="0"/>
                      <a:ea typeface="Open Sans" charset="0"/>
                      <a:cs typeface="Open Sans" charset="0"/>
                      <a:sym typeface="Arial"/>
                    </a:endParaRPr>
                  </a:p>
                </p:txBody>
              </p:sp>
              <p:sp>
                <p:nvSpPr>
                  <p:cNvPr id="20" name="Google Shape;620;p28"/>
                  <p:cNvSpPr/>
                  <p:nvPr/>
                </p:nvSpPr>
                <p:spPr>
                  <a:xfrm>
                    <a:off x="8694572" y="3002998"/>
                    <a:ext cx="1074738" cy="461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7" h="291" extrusionOk="0">
                        <a:moveTo>
                          <a:pt x="386" y="0"/>
                        </a:moveTo>
                        <a:lnTo>
                          <a:pt x="0" y="0"/>
                        </a:lnTo>
                        <a:lnTo>
                          <a:pt x="0" y="144"/>
                        </a:lnTo>
                        <a:lnTo>
                          <a:pt x="0" y="291"/>
                        </a:lnTo>
                        <a:lnTo>
                          <a:pt x="677" y="291"/>
                        </a:lnTo>
                        <a:lnTo>
                          <a:pt x="386" y="0"/>
                        </a:lnTo>
                        <a:close/>
                      </a:path>
                    </a:pathLst>
                  </a:custGeom>
                  <a:solidFill>
                    <a:srgbClr val="3F97C0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2200" b="0" i="0" u="none" strike="noStrike" cap="none">
                      <a:solidFill>
                        <a:schemeClr val="dk1"/>
                      </a:solidFill>
                      <a:latin typeface="Open Sans" charset="0"/>
                      <a:ea typeface="Open Sans" charset="0"/>
                      <a:cs typeface="Open Sans" charset="0"/>
                      <a:sym typeface="Arial"/>
                    </a:endParaRPr>
                  </a:p>
                </p:txBody>
              </p:sp>
            </p:grpSp>
            <p:sp>
              <p:nvSpPr>
                <p:cNvPr id="18" name="Google Shape;621;p28"/>
                <p:cNvSpPr txBox="1"/>
                <p:nvPr/>
              </p:nvSpPr>
              <p:spPr>
                <a:xfrm>
                  <a:off x="963430" y="2629922"/>
                  <a:ext cx="5058707" cy="1437605"/>
                </a:xfrm>
                <a:prstGeom prst="rect">
                  <a:avLst/>
                </a:prstGeom>
                <a:solidFill>
                  <a:srgbClr val="3F97C0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60950" rIns="121900" bIns="609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5A5A5"/>
                    </a:buClr>
                    <a:buSzPts val="2400"/>
                    <a:buFont typeface="Arial"/>
                    <a:buNone/>
                  </a:pPr>
                  <a:endParaRPr sz="2200" b="1" i="0" u="none" strike="noStrike" cap="none">
                    <a:solidFill>
                      <a:srgbClr val="F2F2F2"/>
                    </a:solidFill>
                    <a:latin typeface="Open Sans" charset="0"/>
                    <a:ea typeface="Open Sans" charset="0"/>
                    <a:cs typeface="Open Sans" charset="0"/>
                    <a:sym typeface="Arial"/>
                  </a:endParaRPr>
                </a:p>
              </p:txBody>
            </p:sp>
          </p:grpSp>
          <p:sp>
            <p:nvSpPr>
              <p:cNvPr id="16" name="Google Shape;622;p28"/>
              <p:cNvSpPr txBox="1"/>
              <p:nvPr/>
            </p:nvSpPr>
            <p:spPr>
              <a:xfrm>
                <a:off x="1145307" y="1581968"/>
                <a:ext cx="4694776" cy="12225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 charset="0"/>
                    <a:ea typeface="Open Sans" charset="0"/>
                    <a:cs typeface="Open Sans" charset="0"/>
                    <a:sym typeface="Open Sans"/>
                  </a:rPr>
                  <a:t>The type of collection in the persistent class must be one of the following types</a:t>
                </a:r>
                <a:endParaRPr sz="2200" b="0" i="0" u="none" strike="noStrike" cap="none">
                  <a:solidFill>
                    <a:srgbClr val="000000"/>
                  </a:solidFill>
                  <a:latin typeface="Open Sans" charset="0"/>
                  <a:ea typeface="Open Sans" charset="0"/>
                  <a:cs typeface="Open Sans" charset="0"/>
                  <a:sym typeface="Arial"/>
                </a:endParaRPr>
              </a:p>
            </p:txBody>
          </p:sp>
        </p:grpSp>
      </p:grpSp>
      <p:grpSp>
        <p:nvGrpSpPr>
          <p:cNvPr id="21" name="Google Shape;623;p28"/>
          <p:cNvGrpSpPr/>
          <p:nvPr/>
        </p:nvGrpSpPr>
        <p:grpSpPr>
          <a:xfrm>
            <a:off x="8377493" y="3264077"/>
            <a:ext cx="6383535" cy="4101315"/>
            <a:chOff x="8377493" y="3264077"/>
            <a:chExt cx="6383535" cy="4101315"/>
          </a:xfrm>
        </p:grpSpPr>
        <p:pic>
          <p:nvPicPr>
            <p:cNvPr id="22" name="Google Shape;624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377493" y="3264077"/>
              <a:ext cx="6383535" cy="41013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625;p28"/>
            <p:cNvSpPr txBox="1"/>
            <p:nvPr/>
          </p:nvSpPr>
          <p:spPr>
            <a:xfrm>
              <a:off x="8578370" y="3976782"/>
              <a:ext cx="5946729" cy="16157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Hibernate 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also supports </a:t>
              </a:r>
              <a:r>
                <a:rPr lang="en-US" sz="2200" b="1" i="0" u="none" strike="noStrike" cap="none">
                  <a:solidFill>
                    <a:schemeClr val="dk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implementation</a:t>
              </a:r>
              <a:r>
                <a:rPr lang="en-US" sz="2200" b="0" i="0" u="none" strike="noStrike" cap="none">
                  <a:solidFill>
                    <a:schemeClr val="dk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 of org.hibernate.usertype.UserCollectionType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41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1355139" y="872037"/>
            <a:ext cx="13545601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632;p29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Collection Mapping Elements in Hibernate</a:t>
            </a:r>
            <a:endParaRPr/>
          </a:p>
        </p:txBody>
      </p:sp>
      <p:sp>
        <p:nvSpPr>
          <p:cNvPr id="21" name="Google Shape;633;p29"/>
          <p:cNvSpPr/>
          <p:nvPr/>
        </p:nvSpPr>
        <p:spPr>
          <a:xfrm>
            <a:off x="2235835" y="1011485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Mapping elements used in Hibernate depend on the type of the interface.</a:t>
            </a:r>
            <a:endParaRPr sz="2200" b="0" i="0" u="none" strike="noStrike" cap="none" dirty="0">
              <a:solidFill>
                <a:srgbClr val="3F3F3F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grpSp>
        <p:nvGrpSpPr>
          <p:cNvPr id="22" name="Google Shape;634;p29"/>
          <p:cNvGrpSpPr/>
          <p:nvPr/>
        </p:nvGrpSpPr>
        <p:grpSpPr>
          <a:xfrm>
            <a:off x="3144446" y="2317225"/>
            <a:ext cx="4766017" cy="5094008"/>
            <a:chOff x="2073771" y="1468871"/>
            <a:chExt cx="5058707" cy="5836260"/>
          </a:xfrm>
        </p:grpSpPr>
        <p:sp>
          <p:nvSpPr>
            <p:cNvPr id="23" name="Google Shape;635;p29"/>
            <p:cNvSpPr/>
            <p:nvPr/>
          </p:nvSpPr>
          <p:spPr>
            <a:xfrm>
              <a:off x="2073771" y="3066203"/>
              <a:ext cx="5058707" cy="4238928"/>
            </a:xfrm>
            <a:prstGeom prst="rect">
              <a:avLst/>
            </a:prstGeom>
            <a:solidFill>
              <a:srgbClr val="D8D8D8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2200" b="0" i="0" u="none" strike="noStrike" cap="none">
                <a:solidFill>
                  <a:schemeClr val="lt1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sp>
          <p:nvSpPr>
            <p:cNvPr id="24" name="Google Shape;636;p29"/>
            <p:cNvSpPr/>
            <p:nvPr/>
          </p:nvSpPr>
          <p:spPr>
            <a:xfrm>
              <a:off x="2348019" y="3129064"/>
              <a:ext cx="4510033" cy="35967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683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Char char="●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&lt;set&gt;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  <a:p>
              <a:pPr marL="457200" marR="0" lvl="0" indent="-3683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Char char="●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&lt;list&gt;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  <a:p>
              <a:pPr marL="457200" marR="0" lvl="0" indent="-3683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Char char="●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&lt;map&gt;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  <a:p>
              <a:pPr marL="457200" marR="0" lvl="0" indent="-3683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Char char="●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&lt;bag&gt;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  <a:p>
              <a:pPr marL="457200" marR="0" lvl="0" indent="-3683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Char char="●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&lt;array&gt;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  <a:p>
              <a:pPr marL="457200" marR="0" lvl="0" indent="-3683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Char char="●"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&lt;primitive-array&gt;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grpSp>
          <p:nvGrpSpPr>
            <p:cNvPr id="25" name="Google Shape;637;p29"/>
            <p:cNvGrpSpPr/>
            <p:nvPr/>
          </p:nvGrpSpPr>
          <p:grpSpPr>
            <a:xfrm>
              <a:off x="2073771" y="1468871"/>
              <a:ext cx="5058707" cy="2446552"/>
              <a:chOff x="963430" y="1468871"/>
              <a:chExt cx="5058707" cy="2446552"/>
            </a:xfrm>
          </p:grpSpPr>
          <p:grpSp>
            <p:nvGrpSpPr>
              <p:cNvPr id="26" name="Google Shape;638;p29"/>
              <p:cNvGrpSpPr/>
              <p:nvPr/>
            </p:nvGrpSpPr>
            <p:grpSpPr>
              <a:xfrm>
                <a:off x="963430" y="1468871"/>
                <a:ext cx="5058707" cy="2446552"/>
                <a:chOff x="963430" y="2629922"/>
                <a:chExt cx="5058707" cy="2446552"/>
              </a:xfrm>
            </p:grpSpPr>
            <p:grpSp>
              <p:nvGrpSpPr>
                <p:cNvPr id="28" name="Google Shape;639;p29"/>
                <p:cNvGrpSpPr/>
                <p:nvPr/>
              </p:nvGrpSpPr>
              <p:grpSpPr>
                <a:xfrm rot="-5400000">
                  <a:off x="4572421" y="3700954"/>
                  <a:ext cx="1649618" cy="1101423"/>
                  <a:chOff x="8202447" y="2775985"/>
                  <a:chExt cx="1566863" cy="909638"/>
                </a:xfrm>
              </p:grpSpPr>
              <p:sp>
                <p:nvSpPr>
                  <p:cNvPr id="30" name="Google Shape;640;p29"/>
                  <p:cNvSpPr/>
                  <p:nvPr/>
                </p:nvSpPr>
                <p:spPr>
                  <a:xfrm>
                    <a:off x="8202447" y="2775985"/>
                    <a:ext cx="492125" cy="909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" h="573" extrusionOk="0">
                        <a:moveTo>
                          <a:pt x="310" y="0"/>
                        </a:moveTo>
                        <a:lnTo>
                          <a:pt x="0" y="287"/>
                        </a:lnTo>
                        <a:lnTo>
                          <a:pt x="310" y="573"/>
                        </a:lnTo>
                        <a:lnTo>
                          <a:pt x="310" y="434"/>
                        </a:lnTo>
                        <a:lnTo>
                          <a:pt x="310" y="287"/>
                        </a:lnTo>
                        <a:lnTo>
                          <a:pt x="310" y="143"/>
                        </a:lnTo>
                        <a:lnTo>
                          <a:pt x="310" y="0"/>
                        </a:lnTo>
                        <a:close/>
                      </a:path>
                    </a:pathLst>
                  </a:custGeom>
                  <a:solidFill>
                    <a:srgbClr val="F4B081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2200" b="0" i="0" u="none" strike="noStrike" cap="none">
                      <a:solidFill>
                        <a:schemeClr val="dk1"/>
                      </a:solidFill>
                      <a:latin typeface="Open Sans" charset="0"/>
                      <a:ea typeface="Open Sans" charset="0"/>
                      <a:cs typeface="Open Sans" charset="0"/>
                      <a:sym typeface="Arial"/>
                    </a:endParaRPr>
                  </a:p>
                </p:txBody>
              </p:sp>
              <p:sp>
                <p:nvSpPr>
                  <p:cNvPr id="31" name="Google Shape;641;p29"/>
                  <p:cNvSpPr/>
                  <p:nvPr/>
                </p:nvSpPr>
                <p:spPr>
                  <a:xfrm>
                    <a:off x="8694572" y="3002998"/>
                    <a:ext cx="1074738" cy="461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7" h="291" extrusionOk="0">
                        <a:moveTo>
                          <a:pt x="386" y="0"/>
                        </a:moveTo>
                        <a:lnTo>
                          <a:pt x="0" y="0"/>
                        </a:lnTo>
                        <a:lnTo>
                          <a:pt x="0" y="144"/>
                        </a:lnTo>
                        <a:lnTo>
                          <a:pt x="0" y="291"/>
                        </a:lnTo>
                        <a:lnTo>
                          <a:pt x="677" y="291"/>
                        </a:lnTo>
                        <a:lnTo>
                          <a:pt x="386" y="0"/>
                        </a:lnTo>
                        <a:close/>
                      </a:path>
                    </a:pathLst>
                  </a:custGeom>
                  <a:solidFill>
                    <a:srgbClr val="F4B081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2200" b="0" i="0" u="none" strike="noStrike" cap="none">
                      <a:solidFill>
                        <a:schemeClr val="dk1"/>
                      </a:solidFill>
                      <a:latin typeface="Open Sans" charset="0"/>
                      <a:ea typeface="Open Sans" charset="0"/>
                      <a:cs typeface="Open Sans" charset="0"/>
                      <a:sym typeface="Arial"/>
                    </a:endParaRPr>
                  </a:p>
                </p:txBody>
              </p:sp>
            </p:grpSp>
            <p:sp>
              <p:nvSpPr>
                <p:cNvPr id="29" name="Google Shape;642;p29"/>
                <p:cNvSpPr txBox="1"/>
                <p:nvPr/>
              </p:nvSpPr>
              <p:spPr>
                <a:xfrm>
                  <a:off x="963430" y="2629922"/>
                  <a:ext cx="5058707" cy="1437605"/>
                </a:xfrm>
                <a:prstGeom prst="rect">
                  <a:avLst/>
                </a:prstGeom>
                <a:solidFill>
                  <a:srgbClr val="F4B08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60950" rIns="121900" bIns="609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5A5A5"/>
                    </a:buClr>
                    <a:buSzPts val="2400"/>
                    <a:buFont typeface="Arial"/>
                    <a:buNone/>
                  </a:pPr>
                  <a:endParaRPr sz="2200" b="1" i="0" u="none" strike="noStrike" cap="none">
                    <a:solidFill>
                      <a:schemeClr val="dk1"/>
                    </a:solidFill>
                    <a:latin typeface="Open Sans" charset="0"/>
                    <a:ea typeface="Open Sans" charset="0"/>
                    <a:cs typeface="Open Sans" charset="0"/>
                    <a:sym typeface="Arial"/>
                  </a:endParaRPr>
                </a:p>
              </p:txBody>
            </p:sp>
          </p:grpSp>
          <p:sp>
            <p:nvSpPr>
              <p:cNvPr id="27" name="Google Shape;643;p29"/>
              <p:cNvSpPr txBox="1"/>
              <p:nvPr/>
            </p:nvSpPr>
            <p:spPr>
              <a:xfrm>
                <a:off x="1534886" y="1824473"/>
                <a:ext cx="3586508" cy="881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dk1"/>
                    </a:solidFill>
                    <a:latin typeface="Open Sans" charset="0"/>
                    <a:ea typeface="Open Sans" charset="0"/>
                    <a:cs typeface="Open Sans" charset="0"/>
                    <a:sym typeface="Open Sans"/>
                  </a:rPr>
                  <a:t>Hibernate Mapping Elements</a:t>
                </a:r>
                <a:endParaRPr sz="2200" b="0" i="0" u="none" strike="noStrike" cap="none">
                  <a:solidFill>
                    <a:srgbClr val="000000"/>
                  </a:solidFill>
                  <a:latin typeface="Open Sans" charset="0"/>
                  <a:ea typeface="Open Sans" charset="0"/>
                  <a:cs typeface="Open Sans" charset="0"/>
                  <a:sym typeface="Arial"/>
                </a:endParaRPr>
              </a:p>
            </p:txBody>
          </p:sp>
        </p:grpSp>
      </p:grpSp>
      <p:pic>
        <p:nvPicPr>
          <p:cNvPr id="32" name="Google Shape;64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43401" y="3080401"/>
            <a:ext cx="3768153" cy="398396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645;p29"/>
          <p:cNvSpPr txBox="1"/>
          <p:nvPr/>
        </p:nvSpPr>
        <p:spPr>
          <a:xfrm>
            <a:off x="9576576" y="3506603"/>
            <a:ext cx="3276598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Persistent objects can be mapped either in </a:t>
            </a:r>
            <a:endParaRPr sz="22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the </a:t>
            </a:r>
            <a:r>
              <a:rPr lang="en-US" sz="2200" b="1" i="0" u="none" strike="noStrike" cap="none">
                <a:solidFill>
                  <a:srgbClr val="3F3F3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mapping file 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or using </a:t>
            </a:r>
            <a:r>
              <a:rPr lang="en-US" sz="2200" b="1" i="0" u="none" strike="noStrike" cap="none">
                <a:solidFill>
                  <a:srgbClr val="3F3F3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annotations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.</a:t>
            </a:r>
            <a:endParaRPr sz="2200" b="0" i="0" u="none" strike="noStrike" cap="none">
              <a:solidFill>
                <a:srgbClr val="3F3F3F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4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lvl="0" indent="0">
              <a:lnSpc>
                <a:spcPct val="90000"/>
              </a:lnSpc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 Mapping Types in Hibernate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45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2754164" y="872037"/>
            <a:ext cx="10747550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657;p31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Mapping List in Collection Using XML File</a:t>
            </a:r>
            <a:endParaRPr/>
          </a:p>
        </p:txBody>
      </p:sp>
      <p:sp>
        <p:nvSpPr>
          <p:cNvPr id="36" name="Google Shape;658;p31"/>
          <p:cNvSpPr/>
          <p:nvPr/>
        </p:nvSpPr>
        <p:spPr>
          <a:xfrm>
            <a:off x="2235835" y="1011485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 the mapping file, the </a:t>
            </a: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list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object can be mapped using the </a:t>
            </a: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&lt;list&gt; 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element. A list is an index-based collection. </a:t>
            </a: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&lt;index&gt; 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stores the key and </a:t>
            </a: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&lt;element&gt; 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stores the value.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Google Shape;659;p31"/>
          <p:cNvSpPr/>
          <p:nvPr/>
        </p:nvSpPr>
        <p:spPr>
          <a:xfrm>
            <a:off x="3162950" y="3805682"/>
            <a:ext cx="9971783" cy="2211166"/>
          </a:xfrm>
          <a:prstGeom prst="rect">
            <a:avLst/>
          </a:prstGeom>
          <a:solidFill>
            <a:srgbClr val="BBD6EE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&lt;list name=“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sampleVal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 table=“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sampleCol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"&gt;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   &lt;key column=“name"&gt;&lt;/key&gt;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   &lt;index column=“id"&gt;&lt;/index&gt;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   &lt;element column=“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samplname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 type="string"&gt;&lt;/element&gt;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 &lt;/list&gt;     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660;p31"/>
          <p:cNvSpPr/>
          <p:nvPr/>
        </p:nvSpPr>
        <p:spPr>
          <a:xfrm>
            <a:off x="6731522" y="2656018"/>
            <a:ext cx="2834640" cy="6358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46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2754164" y="872037"/>
            <a:ext cx="10747550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667;p32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Mapping Bag in Collection Using XML File</a:t>
            </a:r>
            <a:endParaRPr/>
          </a:p>
        </p:txBody>
      </p:sp>
      <p:sp>
        <p:nvSpPr>
          <p:cNvPr id="27" name="Google Shape;668;p32"/>
          <p:cNvSpPr/>
          <p:nvPr/>
        </p:nvSpPr>
        <p:spPr>
          <a:xfrm>
            <a:off x="2235835" y="1136177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 the mapping file, the </a:t>
            </a: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bag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object can be mapped using the </a:t>
            </a: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&lt;bag&gt; 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element. 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Google Shape;669;p32"/>
          <p:cNvSpPr/>
          <p:nvPr/>
        </p:nvSpPr>
        <p:spPr>
          <a:xfrm>
            <a:off x="3162950" y="3805682"/>
            <a:ext cx="9971783" cy="2211166"/>
          </a:xfrm>
          <a:prstGeom prst="rect">
            <a:avLst/>
          </a:prstGeom>
          <a:solidFill>
            <a:srgbClr val="BBD6EE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 &lt;bag name=“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sampleVal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 table=“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sampleCol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"&gt;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   &lt;key column=“name"&gt;&lt;/key&gt;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   &lt;element column=“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Samplename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 type="string"&gt;&lt;/element&gt;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 &lt;/bag&gt;          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670;p32"/>
          <p:cNvSpPr/>
          <p:nvPr/>
        </p:nvSpPr>
        <p:spPr>
          <a:xfrm>
            <a:off x="6731522" y="2656018"/>
            <a:ext cx="2834640" cy="6358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48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2754164" y="872037"/>
            <a:ext cx="10747550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77;p33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Mapping Set in Collection Using XML File</a:t>
            </a:r>
            <a:endParaRPr/>
          </a:p>
        </p:txBody>
      </p:sp>
      <p:sp>
        <p:nvSpPr>
          <p:cNvPr id="8" name="Google Shape;678;p33"/>
          <p:cNvSpPr/>
          <p:nvPr/>
        </p:nvSpPr>
        <p:spPr>
          <a:xfrm>
            <a:off x="2235835" y="1177741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 the mapping file, the </a:t>
            </a: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set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object can be mapped using the </a:t>
            </a: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&lt;set&gt; 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element. 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679;p33"/>
          <p:cNvSpPr/>
          <p:nvPr/>
        </p:nvSpPr>
        <p:spPr>
          <a:xfrm>
            <a:off x="2720234" y="3805682"/>
            <a:ext cx="10857216" cy="2211166"/>
          </a:xfrm>
          <a:prstGeom prst="rect">
            <a:avLst/>
          </a:prstGeom>
          <a:solidFill>
            <a:srgbClr val="BBD6EE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 &lt;set name="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sampleVal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 table="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sampleCol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"&gt;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&lt;key column="name"&gt;&lt;/key&gt;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&lt;element column="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Samplename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 type="string"&gt;&lt;/element&gt;   &lt;/set&gt;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 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680;p33"/>
          <p:cNvSpPr/>
          <p:nvPr/>
        </p:nvSpPr>
        <p:spPr>
          <a:xfrm>
            <a:off x="6731522" y="2656018"/>
            <a:ext cx="2834640" cy="6358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48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2754164" y="872037"/>
            <a:ext cx="10747550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87;p34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Mapping Map in Collection Using XML File</a:t>
            </a:r>
            <a:endParaRPr/>
          </a:p>
        </p:txBody>
      </p:sp>
      <p:sp>
        <p:nvSpPr>
          <p:cNvPr id="12" name="Google Shape;688;p34"/>
          <p:cNvSpPr/>
          <p:nvPr/>
        </p:nvSpPr>
        <p:spPr>
          <a:xfrm>
            <a:off x="2235835" y="1281650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 the mapping file, the </a:t>
            </a: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map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object can be mapped using the </a:t>
            </a: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&lt;map&gt; 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element. A map is an index-based collection. </a:t>
            </a: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&lt;index&gt; 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stores the key and </a:t>
            </a: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&lt;element&gt; 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stores the value.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689;p34"/>
          <p:cNvSpPr/>
          <p:nvPr/>
        </p:nvSpPr>
        <p:spPr>
          <a:xfrm>
            <a:off x="2720234" y="3805682"/>
            <a:ext cx="10857216" cy="2211166"/>
          </a:xfrm>
          <a:prstGeom prst="rect">
            <a:avLst/>
          </a:prstGeom>
          <a:solidFill>
            <a:srgbClr val="BBD6EE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 &lt;map name="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sampleVal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” table="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sampleCol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 cascade="all"&gt;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&lt;key column="name"&gt;&lt;/key&gt;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&lt;index column="id” type="string"&gt;&lt;/index&gt;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&lt;element column="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Samplename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” type="string"&gt;&lt;/element&gt;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&lt;/map&gt; </a:t>
            </a:r>
            <a:endParaRPr sz="2200" b="0" i="0" u="none" strike="noStrike" cap="none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 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690;p34"/>
          <p:cNvSpPr/>
          <p:nvPr/>
        </p:nvSpPr>
        <p:spPr>
          <a:xfrm>
            <a:off x="6731522" y="2656018"/>
            <a:ext cx="2834640" cy="6358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2442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9"/>
          <p:cNvSpPr txBox="1">
            <a:spLocks noGrp="1"/>
          </p:cNvSpPr>
          <p:nvPr>
            <p:ph type="title"/>
          </p:nvPr>
        </p:nvSpPr>
        <p:spPr>
          <a:xfrm>
            <a:off x="596200" y="481472"/>
            <a:ext cx="14948600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en-US" sz="2800"/>
              <a:t>Assisted Practice</a:t>
            </a:r>
            <a:endParaRPr sz="2800"/>
          </a:p>
        </p:txBody>
      </p:sp>
      <p:sp>
        <p:nvSpPr>
          <p:cNvPr id="574" name="Google Shape;574;p49"/>
          <p:cNvSpPr txBox="1">
            <a:spLocks noGrp="1"/>
          </p:cNvSpPr>
          <p:nvPr>
            <p:ph type="body" idx="1"/>
          </p:nvPr>
        </p:nvSpPr>
        <p:spPr>
          <a:xfrm>
            <a:off x="755455" y="3143969"/>
            <a:ext cx="14515789" cy="87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>
              <a:buClr>
                <a:srgbClr val="000000"/>
              </a:buClr>
              <a:buSzPts val="2200"/>
              <a:buNone/>
            </a:pPr>
            <a:r>
              <a:rPr lang="en-IN" b="1" dirty="0"/>
              <a:t>Problem Statement: </a:t>
            </a:r>
            <a:endParaRPr lang="en-IN" dirty="0"/>
          </a:p>
          <a:p>
            <a:pPr marL="50800" lvl="0" indent="0">
              <a:buClr>
                <a:srgbClr val="000000"/>
              </a:buClr>
              <a:buSzPts val="2200"/>
              <a:buNone/>
            </a:pPr>
            <a:r>
              <a:rPr lang="en-IN" dirty="0"/>
              <a:t>Demonstrate mapping List, Set, Bag, and Map in collection using XML file.</a:t>
            </a:r>
            <a:endParaRPr lang="en-IN" b="1" dirty="0">
              <a:solidFill>
                <a:schemeClr val="dk1"/>
              </a:solidFill>
            </a:endParaRPr>
          </a:p>
        </p:txBody>
      </p:sp>
      <p:sp>
        <p:nvSpPr>
          <p:cNvPr id="575" name="Google Shape;575;p49"/>
          <p:cNvSpPr txBox="1"/>
          <p:nvPr/>
        </p:nvSpPr>
        <p:spPr>
          <a:xfrm>
            <a:off x="12407201" y="1478759"/>
            <a:ext cx="2966150" cy="87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2E75B5"/>
                </a:solidFill>
                <a:latin typeface="Open Sans"/>
                <a:ea typeface="Open Sans"/>
                <a:cs typeface="Open Sans"/>
                <a:sym typeface="Open Sans"/>
              </a:rPr>
              <a:t>Duration: 60 Min.</a:t>
            </a:r>
            <a:endParaRPr dirty="0"/>
          </a:p>
        </p:txBody>
      </p:sp>
      <p:sp>
        <p:nvSpPr>
          <p:cNvPr id="576" name="Google Shape;576;p49"/>
          <p:cNvSpPr txBox="1"/>
          <p:nvPr/>
        </p:nvSpPr>
        <p:spPr>
          <a:xfrm>
            <a:off x="596200" y="1395872"/>
            <a:ext cx="8248255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3F3F3F"/>
              </a:buClr>
              <a:buSzPts val="32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Collection Mapping in Hibernate</a:t>
            </a:r>
            <a:endParaRPr sz="24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0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Assisted Practice: Guidelines </a:t>
            </a:r>
            <a:endParaRPr/>
          </a:p>
        </p:txBody>
      </p:sp>
      <p:pic>
        <p:nvPicPr>
          <p:cNvPr id="582" name="Google Shape;582;p50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 rot="10800000" flipH="1">
            <a:off x="3251200" y="861595"/>
            <a:ext cx="9753600" cy="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0"/>
          <p:cNvSpPr txBox="1">
            <a:spLocks noGrp="1"/>
          </p:cNvSpPr>
          <p:nvPr>
            <p:ph type="body" idx="1"/>
          </p:nvPr>
        </p:nvSpPr>
        <p:spPr>
          <a:xfrm>
            <a:off x="945352" y="1194017"/>
            <a:ext cx="14725572" cy="3719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lnSpc>
                <a:spcPct val="200000"/>
              </a:lnSpc>
              <a:spcBef>
                <a:spcPts val="0"/>
              </a:spcBef>
            </a:pPr>
            <a:r>
              <a:rPr lang="en-IN" dirty="0">
                <a:latin typeface="Open Sans" charset="0"/>
                <a:ea typeface="Open Sans" charset="0"/>
                <a:cs typeface="Open Sans" charset="0"/>
              </a:rPr>
              <a:t>Steps to demonstrate collection mapping:</a:t>
            </a:r>
          </a:p>
          <a:p>
            <a:pPr marL="457188" lvl="0" indent="-457188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>
                <a:latin typeface="Open Sans" charset="0"/>
                <a:ea typeface="Open Sans" charset="0"/>
                <a:cs typeface="Open Sans" charset="0"/>
              </a:rPr>
              <a:t>Create a dynamic web project in Eclipse IDE and add .jar files to load Hibernate and its dependencies. </a:t>
            </a:r>
            <a:endParaRPr lang="en-IN" dirty="0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  <a:p>
            <a:pPr marL="457189" lvl="0" indent="-457189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>
                <a:latin typeface="Open Sans" charset="0"/>
                <a:ea typeface="Open Sans" charset="0"/>
                <a:cs typeface="Open Sans" charset="0"/>
              </a:rPr>
              <a:t>Create a database (e-commerce) and a table (e-product) that contains laptops for sale; fill in sample and secondary data (operating system, colour, screen size, and finance option).</a:t>
            </a:r>
            <a:endParaRPr lang="en-IN" dirty="0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  <a:p>
            <a:pPr marL="457189" lvl="0" indent="-457189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>
                <a:latin typeface="Open Sans" charset="0"/>
                <a:ea typeface="Open Sans" charset="0"/>
                <a:cs typeface="Open Sans" charset="0"/>
              </a:rPr>
              <a:t>Configure Hibernate with hibernate.cfg.xml and database table with .hbm.xml files.</a:t>
            </a:r>
            <a:endParaRPr lang="en-IN" dirty="0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  <a:p>
            <a:pPr marL="457189" lvl="0" indent="-457189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>
                <a:latin typeface="Open Sans" charset="0"/>
                <a:ea typeface="Open Sans" charset="0"/>
                <a:cs typeface="Open Sans" charset="0"/>
              </a:rPr>
              <a:t>Create Data access object class for the table.</a:t>
            </a:r>
            <a:endParaRPr lang="en-IN" dirty="0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  <a:p>
            <a:pPr marL="457189" lvl="0" indent="-457189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>
                <a:latin typeface="Open Sans" charset="0"/>
                <a:ea typeface="Open Sans" charset="0"/>
                <a:cs typeface="Open Sans" charset="0"/>
              </a:rPr>
              <a:t>Create a servlet that retrieves data using Hibernate Collections and an HTML file that calls the servlet.</a:t>
            </a:r>
            <a:endParaRPr lang="en-IN" dirty="0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  <a:p>
            <a:pPr lvl="0" indent="-457200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>
                <a:latin typeface="Open Sans" charset="0"/>
                <a:ea typeface="Open Sans" charset="0"/>
                <a:cs typeface="Open Sans" charset="0"/>
              </a:rPr>
              <a:t>Run the HTML code on your browser. </a:t>
            </a:r>
            <a:endParaRPr lang="en-IN" dirty="0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  <a:p>
            <a:pPr lvl="0" indent="-457200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>
                <a:latin typeface="Open Sans" charset="0"/>
                <a:ea typeface="Open Sans" charset="0"/>
                <a:cs typeface="Open Sans" charset="0"/>
              </a:rPr>
              <a:t>Initialize the .git file. Add and commit the program files.</a:t>
            </a:r>
            <a:endParaRPr lang="en-IN" dirty="0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  <a:p>
            <a:pPr lvl="0" indent="-457200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>
                <a:latin typeface="Open Sans" charset="0"/>
                <a:ea typeface="Open Sans" charset="0"/>
                <a:cs typeface="Open Sans" charset="0"/>
              </a:rPr>
              <a:t>Push the code to your </a:t>
            </a:r>
            <a:r>
              <a:rPr lang="en-IN" dirty="0" err="1">
                <a:latin typeface="Open Sans" charset="0"/>
                <a:ea typeface="Open Sans" charset="0"/>
                <a:cs typeface="Open Sans" charset="0"/>
              </a:rPr>
              <a:t>GitHub</a:t>
            </a:r>
            <a:r>
              <a:rPr lang="en-IN" dirty="0">
                <a:latin typeface="Open Sans" charset="0"/>
                <a:ea typeface="Open Sans" charset="0"/>
                <a:cs typeface="Open Sans" charset="0"/>
              </a:rPr>
              <a:t> repository</a:t>
            </a:r>
            <a:endParaRPr lang="en-IN" dirty="0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lvl="0" indent="0">
              <a:lnSpc>
                <a:spcPct val="90000"/>
              </a:lnSpc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Hibernate Mapping Using XML File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09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4800" y="2348375"/>
            <a:ext cx="1663550" cy="24660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10;p2"/>
          <p:cNvSpPr txBox="1"/>
          <p:nvPr/>
        </p:nvSpPr>
        <p:spPr>
          <a:xfrm>
            <a:off x="2107096" y="2187464"/>
            <a:ext cx="5772288" cy="5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Course(s):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marR="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97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Java Certification Training Course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marR="0" lvl="5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970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175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52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4457578" y="872037"/>
            <a:ext cx="734072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718;p38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Association Mapping</a:t>
            </a:r>
            <a:endParaRPr/>
          </a:p>
        </p:txBody>
      </p:sp>
      <p:sp>
        <p:nvSpPr>
          <p:cNvPr id="22" name="Google Shape;719;p38"/>
          <p:cNvSpPr/>
          <p:nvPr/>
        </p:nvSpPr>
        <p:spPr>
          <a:xfrm>
            <a:off x="2235835" y="1011485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Mapping of associations between entity classes and tables form the crux of Hibernate. An association mapping can be unidirectional or bidirectional.</a:t>
            </a:r>
            <a:endParaRPr sz="2200" b="0" i="0" u="none" strike="noStrike" cap="none">
              <a:solidFill>
                <a:srgbClr val="3F3F3F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grpSp>
        <p:nvGrpSpPr>
          <p:cNvPr id="23" name="Google Shape;720;p38"/>
          <p:cNvGrpSpPr/>
          <p:nvPr/>
        </p:nvGrpSpPr>
        <p:grpSpPr>
          <a:xfrm>
            <a:off x="-1708343" y="1540044"/>
            <a:ext cx="10241276" cy="6792197"/>
            <a:chOff x="-5704994" y="-873257"/>
            <a:chExt cx="11265404" cy="6792197"/>
          </a:xfrm>
        </p:grpSpPr>
        <p:sp>
          <p:nvSpPr>
            <p:cNvPr id="24" name="Google Shape;721;p38"/>
            <p:cNvSpPr/>
            <p:nvPr/>
          </p:nvSpPr>
          <p:spPr>
            <a:xfrm>
              <a:off x="-5704994" y="-873257"/>
              <a:ext cx="6792197" cy="6792197"/>
            </a:xfrm>
            <a:prstGeom prst="blockArc">
              <a:avLst>
                <a:gd name="adj1" fmla="val 18900000"/>
                <a:gd name="adj2" fmla="val 2700000"/>
                <a:gd name="adj3" fmla="val 318"/>
              </a:avLst>
            </a:prstGeom>
            <a:noFill/>
            <a:ln w="25400" cap="flat" cmpd="sng">
              <a:solidFill>
                <a:srgbClr val="487A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sp>
          <p:nvSpPr>
            <p:cNvPr id="25" name="Google Shape;722;p38"/>
            <p:cNvSpPr/>
            <p:nvPr/>
          </p:nvSpPr>
          <p:spPr>
            <a:xfrm>
              <a:off x="569101" y="387912"/>
              <a:ext cx="4991309" cy="776227"/>
            </a:xfrm>
            <a:prstGeom prst="rect">
              <a:avLst/>
            </a:prstGeom>
            <a:solidFill>
              <a:srgbClr val="F8B589"/>
            </a:solidFill>
            <a:ln w="25400" cap="flat" cmpd="sng">
              <a:solidFill>
                <a:srgbClr val="79AD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sp>
          <p:nvSpPr>
            <p:cNvPr id="26" name="Google Shape;723;p38"/>
            <p:cNvSpPr txBox="1"/>
            <p:nvPr/>
          </p:nvSpPr>
          <p:spPr>
            <a:xfrm>
              <a:off x="569101" y="387912"/>
              <a:ext cx="4991309" cy="776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6125" tIns="55875" rIns="55875" bIns="55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One-to-one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sp>
          <p:nvSpPr>
            <p:cNvPr id="27" name="Google Shape;724;p38"/>
            <p:cNvSpPr/>
            <p:nvPr/>
          </p:nvSpPr>
          <p:spPr>
            <a:xfrm>
              <a:off x="83958" y="290883"/>
              <a:ext cx="970284" cy="970284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59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sp>
          <p:nvSpPr>
            <p:cNvPr id="28" name="Google Shape;725;p38"/>
            <p:cNvSpPr/>
            <p:nvPr/>
          </p:nvSpPr>
          <p:spPr>
            <a:xfrm>
              <a:off x="1014130" y="1552455"/>
              <a:ext cx="4546280" cy="776227"/>
            </a:xfrm>
            <a:prstGeom prst="rect">
              <a:avLst/>
            </a:prstGeom>
            <a:solidFill>
              <a:srgbClr val="9CDAEB"/>
            </a:solidFill>
            <a:ln w="25400" cap="flat" cmpd="sng">
              <a:solidFill>
                <a:srgbClr val="79AD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sp>
          <p:nvSpPr>
            <p:cNvPr id="29" name="Google Shape;726;p38"/>
            <p:cNvSpPr txBox="1"/>
            <p:nvPr/>
          </p:nvSpPr>
          <p:spPr>
            <a:xfrm>
              <a:off x="1014130" y="1552455"/>
              <a:ext cx="4546280" cy="776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6125" tIns="55875" rIns="55875" bIns="55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Many-to-many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sp>
          <p:nvSpPr>
            <p:cNvPr id="30" name="Google Shape;727;p38"/>
            <p:cNvSpPr/>
            <p:nvPr/>
          </p:nvSpPr>
          <p:spPr>
            <a:xfrm>
              <a:off x="528988" y="1455427"/>
              <a:ext cx="970284" cy="970284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59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sp>
          <p:nvSpPr>
            <p:cNvPr id="31" name="Google Shape;728;p38"/>
            <p:cNvSpPr/>
            <p:nvPr/>
          </p:nvSpPr>
          <p:spPr>
            <a:xfrm>
              <a:off x="1014130" y="2716999"/>
              <a:ext cx="4546280" cy="776227"/>
            </a:xfrm>
            <a:prstGeom prst="rect">
              <a:avLst/>
            </a:prstGeom>
            <a:solidFill>
              <a:srgbClr val="A8D08C"/>
            </a:solidFill>
            <a:ln w="25400" cap="flat" cmpd="sng">
              <a:solidFill>
                <a:srgbClr val="79AD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sp>
          <p:nvSpPr>
            <p:cNvPr id="32" name="Google Shape;729;p38"/>
            <p:cNvSpPr txBox="1"/>
            <p:nvPr/>
          </p:nvSpPr>
          <p:spPr>
            <a:xfrm>
              <a:off x="1014130" y="2716999"/>
              <a:ext cx="4546280" cy="776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6125" tIns="55875" rIns="55875" bIns="55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One-to-many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sp>
          <p:nvSpPr>
            <p:cNvPr id="33" name="Google Shape;730;p38"/>
            <p:cNvSpPr/>
            <p:nvPr/>
          </p:nvSpPr>
          <p:spPr>
            <a:xfrm>
              <a:off x="528988" y="2619970"/>
              <a:ext cx="970284" cy="970284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59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sp>
          <p:nvSpPr>
            <p:cNvPr id="34" name="Google Shape;731;p38"/>
            <p:cNvSpPr/>
            <p:nvPr/>
          </p:nvSpPr>
          <p:spPr>
            <a:xfrm>
              <a:off x="569101" y="3881543"/>
              <a:ext cx="4991309" cy="776227"/>
            </a:xfrm>
            <a:prstGeom prst="rect">
              <a:avLst/>
            </a:prstGeom>
            <a:solidFill>
              <a:srgbClr val="FFD966"/>
            </a:solidFill>
            <a:ln w="25400" cap="flat" cmpd="sng">
              <a:solidFill>
                <a:srgbClr val="79AD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sp>
          <p:nvSpPr>
            <p:cNvPr id="35" name="Google Shape;732;p38"/>
            <p:cNvSpPr txBox="1"/>
            <p:nvPr/>
          </p:nvSpPr>
          <p:spPr>
            <a:xfrm>
              <a:off x="569101" y="3881543"/>
              <a:ext cx="4991309" cy="776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6125" tIns="55875" rIns="55875" bIns="55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Many-to-one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sp>
          <p:nvSpPr>
            <p:cNvPr id="36" name="Google Shape;733;p38"/>
            <p:cNvSpPr/>
            <p:nvPr/>
          </p:nvSpPr>
          <p:spPr>
            <a:xfrm>
              <a:off x="83958" y="3784514"/>
              <a:ext cx="970284" cy="970284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59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</p:grpSp>
      <p:sp>
        <p:nvSpPr>
          <p:cNvPr id="37" name="Google Shape;734;p38"/>
          <p:cNvSpPr/>
          <p:nvPr/>
        </p:nvSpPr>
        <p:spPr>
          <a:xfrm>
            <a:off x="991661" y="4138631"/>
            <a:ext cx="2374215" cy="1472273"/>
          </a:xfrm>
          <a:prstGeom prst="frame">
            <a:avLst>
              <a:gd name="adj1" fmla="val 125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Relationship between objects</a:t>
            </a:r>
            <a:endParaRPr sz="22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sp>
        <p:nvSpPr>
          <p:cNvPr id="38" name="Google Shape;735;p38"/>
          <p:cNvSpPr/>
          <p:nvPr/>
        </p:nvSpPr>
        <p:spPr>
          <a:xfrm>
            <a:off x="10125014" y="3711943"/>
            <a:ext cx="4126914" cy="206007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Mapping of java objects to database will be done in </a:t>
            </a:r>
            <a:endParaRPr sz="22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Hibernate XML Mapping file (hbm.xml)</a:t>
            </a:r>
            <a:r>
              <a:rPr lang="en-US" sz="2200" b="0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.</a:t>
            </a:r>
            <a:endParaRPr sz="22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5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4457578" y="872037"/>
            <a:ext cx="734072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742;p39"/>
          <p:cNvSpPr/>
          <p:nvPr/>
        </p:nvSpPr>
        <p:spPr>
          <a:xfrm>
            <a:off x="3885487" y="6102424"/>
            <a:ext cx="8400331" cy="163549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Mapping of java objects to database will be done in </a:t>
            </a:r>
            <a:endParaRPr sz="22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Hibernate XML Mapping file ( &lt;className&gt;.hbm.xml)</a:t>
            </a:r>
            <a:r>
              <a:rPr lang="en-US" sz="2200" b="0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.</a:t>
            </a:r>
            <a:endParaRPr sz="22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sp>
        <p:nvSpPr>
          <p:cNvPr id="22" name="Google Shape;743;p39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Association Mapping</a:t>
            </a:r>
            <a:endParaRPr/>
          </a:p>
        </p:txBody>
      </p:sp>
      <p:sp>
        <p:nvSpPr>
          <p:cNvPr id="23" name="Google Shape;744;p39"/>
          <p:cNvSpPr/>
          <p:nvPr/>
        </p:nvSpPr>
        <p:spPr>
          <a:xfrm>
            <a:off x="3838686" y="1919207"/>
            <a:ext cx="3384000" cy="3384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0" y="10800"/>
                </a:lnTo>
                <a:lnTo>
                  <a:pt x="10800" y="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9CDAEB"/>
          </a:solidFill>
          <a:ln w="12700" cap="flat" cmpd="sng">
            <a:solidFill>
              <a:srgbClr val="1F38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Association </a:t>
            </a:r>
            <a:endParaRPr sz="22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Mapping</a:t>
            </a:r>
            <a:endParaRPr sz="22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grpSp>
        <p:nvGrpSpPr>
          <p:cNvPr id="24" name="Google Shape;745;p39"/>
          <p:cNvGrpSpPr/>
          <p:nvPr/>
        </p:nvGrpSpPr>
        <p:grpSpPr>
          <a:xfrm>
            <a:off x="7245240" y="2276431"/>
            <a:ext cx="2195939" cy="2669551"/>
            <a:chOff x="6948690" y="3002090"/>
            <a:chExt cx="2301721" cy="2669551"/>
          </a:xfrm>
        </p:grpSpPr>
        <p:cxnSp>
          <p:nvCxnSpPr>
            <p:cNvPr id="25" name="Google Shape;746;p39"/>
            <p:cNvCxnSpPr>
              <a:endCxn id="26" idx="1"/>
            </p:cNvCxnSpPr>
            <p:nvPr/>
          </p:nvCxnSpPr>
          <p:spPr>
            <a:xfrm>
              <a:off x="6948690" y="4336866"/>
              <a:ext cx="1673700" cy="0"/>
            </a:xfrm>
            <a:prstGeom prst="straightConnector1">
              <a:avLst/>
            </a:prstGeom>
            <a:noFill/>
            <a:ln w="57150" cap="flat" cmpd="sng">
              <a:solidFill>
                <a:srgbClr val="F3857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" name="Google Shape;747;p39"/>
            <p:cNvSpPr/>
            <p:nvPr/>
          </p:nvSpPr>
          <p:spPr>
            <a:xfrm>
              <a:off x="8622390" y="3002090"/>
              <a:ext cx="628021" cy="2669551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57150" cap="flat" cmpd="sng">
              <a:solidFill>
                <a:srgbClr val="F385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200" b="0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</p:grpSp>
      <p:sp>
        <p:nvSpPr>
          <p:cNvPr id="27" name="Google Shape;748;p39"/>
          <p:cNvSpPr txBox="1"/>
          <p:nvPr/>
        </p:nvSpPr>
        <p:spPr>
          <a:xfrm>
            <a:off x="7222685" y="2718424"/>
            <a:ext cx="188964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Can be done using</a:t>
            </a:r>
            <a:endParaRPr sz="22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sp>
        <p:nvSpPr>
          <p:cNvPr id="28" name="Google Shape;749;p39"/>
          <p:cNvSpPr/>
          <p:nvPr/>
        </p:nvSpPr>
        <p:spPr>
          <a:xfrm>
            <a:off x="9555480" y="2276431"/>
            <a:ext cx="2528779" cy="665045"/>
          </a:xfrm>
          <a:prstGeom prst="rect">
            <a:avLst/>
          </a:prstGeom>
          <a:solidFill>
            <a:srgbClr val="F8B58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XML File</a:t>
            </a:r>
            <a:endParaRPr sz="22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sp>
        <p:nvSpPr>
          <p:cNvPr id="29" name="Google Shape;750;p39"/>
          <p:cNvSpPr/>
          <p:nvPr/>
        </p:nvSpPr>
        <p:spPr>
          <a:xfrm>
            <a:off x="9555480" y="4280937"/>
            <a:ext cx="2528779" cy="665045"/>
          </a:xfrm>
          <a:prstGeom prst="rect">
            <a:avLst/>
          </a:prstGeom>
          <a:solidFill>
            <a:srgbClr val="C4E0B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Annotations</a:t>
            </a:r>
            <a:endParaRPr sz="22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5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3242689" y="872037"/>
            <a:ext cx="9770500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57;p40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Hibernate Mapping Using XML</a:t>
            </a:r>
            <a:endParaRPr/>
          </a:p>
        </p:txBody>
      </p:sp>
      <p:sp>
        <p:nvSpPr>
          <p:cNvPr id="14" name="Google Shape;758;p40"/>
          <p:cNvSpPr/>
          <p:nvPr/>
        </p:nvSpPr>
        <p:spPr>
          <a:xfrm>
            <a:off x="1830734" y="1600490"/>
            <a:ext cx="6069517" cy="6395176"/>
          </a:xfrm>
          <a:custGeom>
            <a:avLst/>
            <a:gdLst/>
            <a:ahLst/>
            <a:cxnLst/>
            <a:rect l="l" t="t" r="r" b="b"/>
            <a:pathLst>
              <a:path w="6069517" h="7224889" extrusionOk="0">
                <a:moveTo>
                  <a:pt x="0" y="606952"/>
                </a:moveTo>
                <a:cubicBezTo>
                  <a:pt x="0" y="271742"/>
                  <a:pt x="271742" y="0"/>
                  <a:pt x="606952" y="0"/>
                </a:cubicBezTo>
                <a:lnTo>
                  <a:pt x="5462565" y="0"/>
                </a:lnTo>
                <a:cubicBezTo>
                  <a:pt x="5797775" y="0"/>
                  <a:pt x="6069517" y="271742"/>
                  <a:pt x="6069517" y="606952"/>
                </a:cubicBezTo>
                <a:lnTo>
                  <a:pt x="6069517" y="6617937"/>
                </a:lnTo>
                <a:cubicBezTo>
                  <a:pt x="6069517" y="6953147"/>
                  <a:pt x="5797775" y="7224889"/>
                  <a:pt x="5462565" y="7224889"/>
                </a:cubicBezTo>
                <a:lnTo>
                  <a:pt x="606952" y="7224889"/>
                </a:lnTo>
                <a:cubicBezTo>
                  <a:pt x="271742" y="7224889"/>
                  <a:pt x="0" y="6953147"/>
                  <a:pt x="0" y="6617937"/>
                </a:cubicBezTo>
                <a:lnTo>
                  <a:pt x="0" y="606952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rgbClr val="FA89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51641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sp>
        <p:nvSpPr>
          <p:cNvPr id="15" name="Google Shape;759;p40"/>
          <p:cNvSpPr/>
          <p:nvPr/>
        </p:nvSpPr>
        <p:spPr>
          <a:xfrm>
            <a:off x="2209053" y="1948359"/>
            <a:ext cx="5347976" cy="1276503"/>
          </a:xfrm>
          <a:custGeom>
            <a:avLst/>
            <a:gdLst/>
            <a:ahLst/>
            <a:cxnLst/>
            <a:rect l="l" t="t" r="r" b="b"/>
            <a:pathLst>
              <a:path w="4855613" h="666419" extrusionOk="0">
                <a:moveTo>
                  <a:pt x="0" y="66642"/>
                </a:moveTo>
                <a:cubicBezTo>
                  <a:pt x="0" y="29837"/>
                  <a:pt x="29837" y="0"/>
                  <a:pt x="66642" y="0"/>
                </a:cubicBezTo>
                <a:lnTo>
                  <a:pt x="4788971" y="0"/>
                </a:lnTo>
                <a:cubicBezTo>
                  <a:pt x="4825776" y="0"/>
                  <a:pt x="4855613" y="29837"/>
                  <a:pt x="4855613" y="66642"/>
                </a:cubicBezTo>
                <a:lnTo>
                  <a:pt x="4855613" y="599777"/>
                </a:lnTo>
                <a:cubicBezTo>
                  <a:pt x="4855613" y="636582"/>
                  <a:pt x="4825776" y="666419"/>
                  <a:pt x="4788971" y="666419"/>
                </a:cubicBezTo>
                <a:lnTo>
                  <a:pt x="66642" y="666419"/>
                </a:lnTo>
                <a:cubicBezTo>
                  <a:pt x="29837" y="666419"/>
                  <a:pt x="0" y="636582"/>
                  <a:pt x="0" y="599777"/>
                </a:cubicBezTo>
                <a:lnTo>
                  <a:pt x="0" y="66642"/>
                </a:ln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rgbClr val="FA89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375" tIns="61425" rIns="75375" bIns="6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One-to-one</a:t>
            </a:r>
            <a:endParaRPr sz="22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sp>
        <p:nvSpPr>
          <p:cNvPr id="16" name="Google Shape;760;p40"/>
          <p:cNvSpPr/>
          <p:nvPr/>
        </p:nvSpPr>
        <p:spPr>
          <a:xfrm>
            <a:off x="8355465" y="1600490"/>
            <a:ext cx="6069517" cy="6395176"/>
          </a:xfrm>
          <a:custGeom>
            <a:avLst/>
            <a:gdLst/>
            <a:ahLst/>
            <a:cxnLst/>
            <a:rect l="l" t="t" r="r" b="b"/>
            <a:pathLst>
              <a:path w="6069517" h="7224889" extrusionOk="0">
                <a:moveTo>
                  <a:pt x="0" y="606952"/>
                </a:moveTo>
                <a:cubicBezTo>
                  <a:pt x="0" y="271742"/>
                  <a:pt x="271742" y="0"/>
                  <a:pt x="606952" y="0"/>
                </a:cubicBezTo>
                <a:lnTo>
                  <a:pt x="5462565" y="0"/>
                </a:lnTo>
                <a:cubicBezTo>
                  <a:pt x="5797775" y="0"/>
                  <a:pt x="6069517" y="271742"/>
                  <a:pt x="6069517" y="606952"/>
                </a:cubicBezTo>
                <a:lnTo>
                  <a:pt x="6069517" y="6617937"/>
                </a:lnTo>
                <a:cubicBezTo>
                  <a:pt x="6069517" y="6953147"/>
                  <a:pt x="5797775" y="7224889"/>
                  <a:pt x="5462565" y="7224889"/>
                </a:cubicBezTo>
                <a:lnTo>
                  <a:pt x="606952" y="7224889"/>
                </a:lnTo>
                <a:cubicBezTo>
                  <a:pt x="271742" y="7224889"/>
                  <a:pt x="0" y="6953147"/>
                  <a:pt x="0" y="6617937"/>
                </a:cubicBezTo>
                <a:lnTo>
                  <a:pt x="0" y="606952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rgbClr val="FA89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51641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sp>
        <p:nvSpPr>
          <p:cNvPr id="17" name="Google Shape;761;p40"/>
          <p:cNvSpPr/>
          <p:nvPr/>
        </p:nvSpPr>
        <p:spPr>
          <a:xfrm>
            <a:off x="8733784" y="1948359"/>
            <a:ext cx="5347976" cy="1276503"/>
          </a:xfrm>
          <a:custGeom>
            <a:avLst/>
            <a:gdLst/>
            <a:ahLst/>
            <a:cxnLst/>
            <a:rect l="l" t="t" r="r" b="b"/>
            <a:pathLst>
              <a:path w="4855613" h="666419" extrusionOk="0">
                <a:moveTo>
                  <a:pt x="0" y="66642"/>
                </a:moveTo>
                <a:cubicBezTo>
                  <a:pt x="0" y="29837"/>
                  <a:pt x="29837" y="0"/>
                  <a:pt x="66642" y="0"/>
                </a:cubicBezTo>
                <a:lnTo>
                  <a:pt x="4788971" y="0"/>
                </a:lnTo>
                <a:cubicBezTo>
                  <a:pt x="4825776" y="0"/>
                  <a:pt x="4855613" y="29837"/>
                  <a:pt x="4855613" y="66642"/>
                </a:cubicBezTo>
                <a:lnTo>
                  <a:pt x="4855613" y="599777"/>
                </a:lnTo>
                <a:cubicBezTo>
                  <a:pt x="4855613" y="636582"/>
                  <a:pt x="4825776" y="666419"/>
                  <a:pt x="4788971" y="666419"/>
                </a:cubicBezTo>
                <a:lnTo>
                  <a:pt x="66642" y="666419"/>
                </a:lnTo>
                <a:cubicBezTo>
                  <a:pt x="29837" y="666419"/>
                  <a:pt x="0" y="636582"/>
                  <a:pt x="0" y="599777"/>
                </a:cubicBezTo>
                <a:lnTo>
                  <a:pt x="0" y="66642"/>
                </a:ln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rgbClr val="FA89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375" tIns="61425" rIns="75375" bIns="6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One object can be associated with only one object</a:t>
            </a:r>
            <a:endParaRPr sz="2200" b="0" i="0" u="none" strike="noStrike" cap="none">
              <a:solidFill>
                <a:schemeClr val="dk1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sp>
        <p:nvSpPr>
          <p:cNvPr id="18" name="Google Shape;762;p40"/>
          <p:cNvSpPr/>
          <p:nvPr/>
        </p:nvSpPr>
        <p:spPr>
          <a:xfrm>
            <a:off x="2209053" y="3354813"/>
            <a:ext cx="5347976" cy="1276503"/>
          </a:xfrm>
          <a:custGeom>
            <a:avLst/>
            <a:gdLst/>
            <a:ahLst/>
            <a:cxnLst/>
            <a:rect l="l" t="t" r="r" b="b"/>
            <a:pathLst>
              <a:path w="4855613" h="666419" extrusionOk="0">
                <a:moveTo>
                  <a:pt x="0" y="66642"/>
                </a:moveTo>
                <a:cubicBezTo>
                  <a:pt x="0" y="29837"/>
                  <a:pt x="29837" y="0"/>
                  <a:pt x="66642" y="0"/>
                </a:cubicBezTo>
                <a:lnTo>
                  <a:pt x="4788971" y="0"/>
                </a:lnTo>
                <a:cubicBezTo>
                  <a:pt x="4825776" y="0"/>
                  <a:pt x="4855613" y="29837"/>
                  <a:pt x="4855613" y="66642"/>
                </a:cubicBezTo>
                <a:lnTo>
                  <a:pt x="4855613" y="599777"/>
                </a:lnTo>
                <a:cubicBezTo>
                  <a:pt x="4855613" y="636582"/>
                  <a:pt x="4825776" y="666419"/>
                  <a:pt x="4788971" y="666419"/>
                </a:cubicBezTo>
                <a:lnTo>
                  <a:pt x="66642" y="666419"/>
                </a:lnTo>
                <a:cubicBezTo>
                  <a:pt x="29837" y="666419"/>
                  <a:pt x="0" y="636582"/>
                  <a:pt x="0" y="599777"/>
                </a:cubicBezTo>
                <a:lnTo>
                  <a:pt x="0" y="66642"/>
                </a:ln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rgbClr val="FA89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375" tIns="61425" rIns="75375" bIns="6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Many-to-many</a:t>
            </a:r>
            <a:endParaRPr sz="22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sp>
        <p:nvSpPr>
          <p:cNvPr id="19" name="Google Shape;763;p40"/>
          <p:cNvSpPr/>
          <p:nvPr/>
        </p:nvSpPr>
        <p:spPr>
          <a:xfrm>
            <a:off x="8733784" y="3354813"/>
            <a:ext cx="5347976" cy="1276503"/>
          </a:xfrm>
          <a:custGeom>
            <a:avLst/>
            <a:gdLst/>
            <a:ahLst/>
            <a:cxnLst/>
            <a:rect l="l" t="t" r="r" b="b"/>
            <a:pathLst>
              <a:path w="4855613" h="666419" extrusionOk="0">
                <a:moveTo>
                  <a:pt x="0" y="66642"/>
                </a:moveTo>
                <a:cubicBezTo>
                  <a:pt x="0" y="29837"/>
                  <a:pt x="29837" y="0"/>
                  <a:pt x="66642" y="0"/>
                </a:cubicBezTo>
                <a:lnTo>
                  <a:pt x="4788971" y="0"/>
                </a:lnTo>
                <a:cubicBezTo>
                  <a:pt x="4825776" y="0"/>
                  <a:pt x="4855613" y="29837"/>
                  <a:pt x="4855613" y="66642"/>
                </a:cubicBezTo>
                <a:lnTo>
                  <a:pt x="4855613" y="599777"/>
                </a:lnTo>
                <a:cubicBezTo>
                  <a:pt x="4855613" y="636582"/>
                  <a:pt x="4825776" y="666419"/>
                  <a:pt x="4788971" y="666419"/>
                </a:cubicBezTo>
                <a:lnTo>
                  <a:pt x="66642" y="666419"/>
                </a:lnTo>
                <a:cubicBezTo>
                  <a:pt x="29837" y="666419"/>
                  <a:pt x="0" y="636582"/>
                  <a:pt x="0" y="599777"/>
                </a:cubicBezTo>
                <a:lnTo>
                  <a:pt x="0" y="66642"/>
                </a:ln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rgbClr val="FA89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375" tIns="61425" rIns="75375" bIns="6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Multiple objects can be associated with multiple objects. This mapping can be achieved using the Set collection</a:t>
            </a:r>
            <a:endParaRPr sz="2200" b="0" i="0" u="none" strike="noStrike" cap="none">
              <a:solidFill>
                <a:schemeClr val="dk1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sp>
        <p:nvSpPr>
          <p:cNvPr id="20" name="Google Shape;764;p40"/>
          <p:cNvSpPr/>
          <p:nvPr/>
        </p:nvSpPr>
        <p:spPr>
          <a:xfrm>
            <a:off x="2209053" y="4761267"/>
            <a:ext cx="5347976" cy="1276503"/>
          </a:xfrm>
          <a:custGeom>
            <a:avLst/>
            <a:gdLst/>
            <a:ahLst/>
            <a:cxnLst/>
            <a:rect l="l" t="t" r="r" b="b"/>
            <a:pathLst>
              <a:path w="4855613" h="666419" extrusionOk="0">
                <a:moveTo>
                  <a:pt x="0" y="66642"/>
                </a:moveTo>
                <a:cubicBezTo>
                  <a:pt x="0" y="29837"/>
                  <a:pt x="29837" y="0"/>
                  <a:pt x="66642" y="0"/>
                </a:cubicBezTo>
                <a:lnTo>
                  <a:pt x="4788971" y="0"/>
                </a:lnTo>
                <a:cubicBezTo>
                  <a:pt x="4825776" y="0"/>
                  <a:pt x="4855613" y="29837"/>
                  <a:pt x="4855613" y="66642"/>
                </a:cubicBezTo>
                <a:lnTo>
                  <a:pt x="4855613" y="599777"/>
                </a:lnTo>
                <a:cubicBezTo>
                  <a:pt x="4855613" y="636582"/>
                  <a:pt x="4825776" y="666419"/>
                  <a:pt x="4788971" y="666419"/>
                </a:cubicBezTo>
                <a:lnTo>
                  <a:pt x="66642" y="666419"/>
                </a:lnTo>
                <a:cubicBezTo>
                  <a:pt x="29837" y="666419"/>
                  <a:pt x="0" y="636582"/>
                  <a:pt x="0" y="599777"/>
                </a:cubicBezTo>
                <a:lnTo>
                  <a:pt x="0" y="66642"/>
                </a:ln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rgbClr val="FA89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375" tIns="61425" rIns="75375" bIns="6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One-to-many</a:t>
            </a:r>
            <a:endParaRPr sz="22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sp>
        <p:nvSpPr>
          <p:cNvPr id="30" name="Google Shape;765;p40"/>
          <p:cNvSpPr/>
          <p:nvPr/>
        </p:nvSpPr>
        <p:spPr>
          <a:xfrm>
            <a:off x="8733784" y="4761267"/>
            <a:ext cx="5347976" cy="1276503"/>
          </a:xfrm>
          <a:custGeom>
            <a:avLst/>
            <a:gdLst/>
            <a:ahLst/>
            <a:cxnLst/>
            <a:rect l="l" t="t" r="r" b="b"/>
            <a:pathLst>
              <a:path w="4855613" h="666419" extrusionOk="0">
                <a:moveTo>
                  <a:pt x="0" y="66642"/>
                </a:moveTo>
                <a:cubicBezTo>
                  <a:pt x="0" y="29837"/>
                  <a:pt x="29837" y="0"/>
                  <a:pt x="66642" y="0"/>
                </a:cubicBezTo>
                <a:lnTo>
                  <a:pt x="4788971" y="0"/>
                </a:lnTo>
                <a:cubicBezTo>
                  <a:pt x="4825776" y="0"/>
                  <a:pt x="4855613" y="29837"/>
                  <a:pt x="4855613" y="66642"/>
                </a:cubicBezTo>
                <a:lnTo>
                  <a:pt x="4855613" y="599777"/>
                </a:lnTo>
                <a:cubicBezTo>
                  <a:pt x="4855613" y="636582"/>
                  <a:pt x="4825776" y="666419"/>
                  <a:pt x="4788971" y="666419"/>
                </a:cubicBezTo>
                <a:lnTo>
                  <a:pt x="66642" y="666419"/>
                </a:lnTo>
                <a:cubicBezTo>
                  <a:pt x="29837" y="666419"/>
                  <a:pt x="0" y="636582"/>
                  <a:pt x="0" y="599777"/>
                </a:cubicBezTo>
                <a:lnTo>
                  <a:pt x="0" y="66642"/>
                </a:ln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rgbClr val="FA89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375" tIns="61425" rIns="75375" bIns="6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One object can be associated with multiple objects. This mapping can be achieved using the Set collection</a:t>
            </a:r>
            <a:endParaRPr sz="2200" b="0" i="0" u="none" strike="noStrike" cap="none">
              <a:solidFill>
                <a:schemeClr val="dk1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sp>
        <p:nvSpPr>
          <p:cNvPr id="31" name="Google Shape;766;p40"/>
          <p:cNvSpPr/>
          <p:nvPr/>
        </p:nvSpPr>
        <p:spPr>
          <a:xfrm>
            <a:off x="2229916" y="6167721"/>
            <a:ext cx="5347976" cy="1276503"/>
          </a:xfrm>
          <a:custGeom>
            <a:avLst/>
            <a:gdLst/>
            <a:ahLst/>
            <a:cxnLst/>
            <a:rect l="l" t="t" r="r" b="b"/>
            <a:pathLst>
              <a:path w="4855613" h="666419" extrusionOk="0">
                <a:moveTo>
                  <a:pt x="0" y="66642"/>
                </a:moveTo>
                <a:cubicBezTo>
                  <a:pt x="0" y="29837"/>
                  <a:pt x="29837" y="0"/>
                  <a:pt x="66642" y="0"/>
                </a:cubicBezTo>
                <a:lnTo>
                  <a:pt x="4788971" y="0"/>
                </a:lnTo>
                <a:cubicBezTo>
                  <a:pt x="4825776" y="0"/>
                  <a:pt x="4855613" y="29837"/>
                  <a:pt x="4855613" y="66642"/>
                </a:cubicBezTo>
                <a:lnTo>
                  <a:pt x="4855613" y="599777"/>
                </a:lnTo>
                <a:cubicBezTo>
                  <a:pt x="4855613" y="636582"/>
                  <a:pt x="4825776" y="666419"/>
                  <a:pt x="4788971" y="666419"/>
                </a:cubicBezTo>
                <a:lnTo>
                  <a:pt x="66642" y="666419"/>
                </a:lnTo>
                <a:cubicBezTo>
                  <a:pt x="29837" y="666419"/>
                  <a:pt x="0" y="636582"/>
                  <a:pt x="0" y="599777"/>
                </a:cubicBezTo>
                <a:lnTo>
                  <a:pt x="0" y="66642"/>
                </a:ln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rgbClr val="FA89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375" tIns="61425" rIns="75375" bIns="6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Many-to-one</a:t>
            </a:r>
            <a:endParaRPr sz="22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sp>
        <p:nvSpPr>
          <p:cNvPr id="32" name="Google Shape;767;p40"/>
          <p:cNvSpPr/>
          <p:nvPr/>
        </p:nvSpPr>
        <p:spPr>
          <a:xfrm>
            <a:off x="8733784" y="6167721"/>
            <a:ext cx="5347976" cy="1276503"/>
          </a:xfrm>
          <a:custGeom>
            <a:avLst/>
            <a:gdLst/>
            <a:ahLst/>
            <a:cxnLst/>
            <a:rect l="l" t="t" r="r" b="b"/>
            <a:pathLst>
              <a:path w="4855613" h="666419" extrusionOk="0">
                <a:moveTo>
                  <a:pt x="0" y="66642"/>
                </a:moveTo>
                <a:cubicBezTo>
                  <a:pt x="0" y="29837"/>
                  <a:pt x="29837" y="0"/>
                  <a:pt x="66642" y="0"/>
                </a:cubicBezTo>
                <a:lnTo>
                  <a:pt x="4788971" y="0"/>
                </a:lnTo>
                <a:cubicBezTo>
                  <a:pt x="4825776" y="0"/>
                  <a:pt x="4855613" y="29837"/>
                  <a:pt x="4855613" y="66642"/>
                </a:cubicBezTo>
                <a:lnTo>
                  <a:pt x="4855613" y="599777"/>
                </a:lnTo>
                <a:cubicBezTo>
                  <a:pt x="4855613" y="636582"/>
                  <a:pt x="4825776" y="666419"/>
                  <a:pt x="4788971" y="666419"/>
                </a:cubicBezTo>
                <a:lnTo>
                  <a:pt x="66642" y="666419"/>
                </a:lnTo>
                <a:cubicBezTo>
                  <a:pt x="29837" y="666419"/>
                  <a:pt x="0" y="636582"/>
                  <a:pt x="0" y="599777"/>
                </a:cubicBezTo>
                <a:lnTo>
                  <a:pt x="0" y="66642"/>
                </a:ln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rgbClr val="FA89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375" tIns="61425" rIns="75375" bIns="6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One object can be associated with multiple objects. This is the most common type of association</a:t>
            </a:r>
            <a:endParaRPr sz="2200" b="0" i="0" u="none" strike="noStrike" cap="none">
              <a:solidFill>
                <a:schemeClr val="dk1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cxnSp>
        <p:nvCxnSpPr>
          <p:cNvPr id="33" name="Google Shape;768;p40"/>
          <p:cNvCxnSpPr/>
          <p:nvPr/>
        </p:nvCxnSpPr>
        <p:spPr>
          <a:xfrm>
            <a:off x="7544793" y="2608850"/>
            <a:ext cx="1152000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4" name="Google Shape;769;p40"/>
          <p:cNvCxnSpPr/>
          <p:nvPr/>
        </p:nvCxnSpPr>
        <p:spPr>
          <a:xfrm>
            <a:off x="7544793" y="3995690"/>
            <a:ext cx="1152000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5" name="Google Shape;770;p40"/>
          <p:cNvCxnSpPr/>
          <p:nvPr/>
        </p:nvCxnSpPr>
        <p:spPr>
          <a:xfrm>
            <a:off x="7544793" y="5413010"/>
            <a:ext cx="1152000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6" name="Google Shape;771;p40"/>
          <p:cNvCxnSpPr/>
          <p:nvPr/>
        </p:nvCxnSpPr>
        <p:spPr>
          <a:xfrm>
            <a:off x="7565656" y="6784610"/>
            <a:ext cx="1152000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dash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775745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5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3242689" y="872037"/>
            <a:ext cx="9770500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778;p41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Hibernate Mapping Using XML</a:t>
            </a:r>
            <a:endParaRPr/>
          </a:p>
        </p:txBody>
      </p:sp>
      <p:grpSp>
        <p:nvGrpSpPr>
          <p:cNvPr id="22" name="Google Shape;779;p41"/>
          <p:cNvGrpSpPr/>
          <p:nvPr/>
        </p:nvGrpSpPr>
        <p:grpSpPr>
          <a:xfrm>
            <a:off x="3467367" y="1993859"/>
            <a:ext cx="9321264" cy="1110735"/>
            <a:chOff x="4667439" y="2131162"/>
            <a:chExt cx="7669521" cy="705394"/>
          </a:xfrm>
        </p:grpSpPr>
        <p:sp>
          <p:nvSpPr>
            <p:cNvPr id="23" name="Google Shape;780;p41"/>
            <p:cNvSpPr/>
            <p:nvPr/>
          </p:nvSpPr>
          <p:spPr>
            <a:xfrm>
              <a:off x="7113822" y="2131162"/>
              <a:ext cx="5223138" cy="705394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C966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Declared using the &lt;one-to-one&gt; element</a:t>
              </a:r>
              <a:endParaRPr sz="2200" b="0" i="0" u="none" strike="noStrike" cap="none">
                <a:solidFill>
                  <a:srgbClr val="000000"/>
                </a:solidFill>
                <a:sym typeface="Arial"/>
              </a:endParaRPr>
            </a:p>
          </p:txBody>
        </p:sp>
        <p:sp>
          <p:nvSpPr>
            <p:cNvPr id="24" name="Google Shape;781;p41"/>
            <p:cNvSpPr/>
            <p:nvPr/>
          </p:nvSpPr>
          <p:spPr>
            <a:xfrm>
              <a:off x="4667439" y="2131162"/>
              <a:ext cx="2446383" cy="705394"/>
            </a:xfrm>
            <a:prstGeom prst="rect">
              <a:avLst/>
            </a:prstGeom>
            <a:solidFill>
              <a:srgbClr val="F4B081"/>
            </a:solidFill>
            <a:ln w="25400" cap="flat" cmpd="sng">
              <a:solidFill>
                <a:srgbClr val="C966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One-to-one</a:t>
              </a:r>
              <a:endParaRPr sz="2200" b="0" i="0" u="none" strike="noStrike" cap="none">
                <a:solidFill>
                  <a:srgbClr val="000000"/>
                </a:solidFill>
                <a:sym typeface="Arial"/>
              </a:endParaRPr>
            </a:p>
          </p:txBody>
        </p:sp>
      </p:grpSp>
      <p:grpSp>
        <p:nvGrpSpPr>
          <p:cNvPr id="25" name="Google Shape;782;p41"/>
          <p:cNvGrpSpPr/>
          <p:nvPr/>
        </p:nvGrpSpPr>
        <p:grpSpPr>
          <a:xfrm>
            <a:off x="3467367" y="3219182"/>
            <a:ext cx="9321264" cy="1110735"/>
            <a:chOff x="4667439" y="2131162"/>
            <a:chExt cx="7669521" cy="705394"/>
          </a:xfrm>
        </p:grpSpPr>
        <p:sp>
          <p:nvSpPr>
            <p:cNvPr id="26" name="Google Shape;783;p41"/>
            <p:cNvSpPr/>
            <p:nvPr/>
          </p:nvSpPr>
          <p:spPr>
            <a:xfrm>
              <a:off x="7113822" y="2131162"/>
              <a:ext cx="5223138" cy="705394"/>
            </a:xfrm>
            <a:prstGeom prst="rect">
              <a:avLst/>
            </a:prstGeom>
            <a:noFill/>
            <a:ln w="25400" cap="flat" cmpd="sng">
              <a:solidFill>
                <a:srgbClr val="3F97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Declared using the &lt;one-to-many&gt; element</a:t>
              </a:r>
              <a:endParaRPr sz="2200" b="0" i="0" u="none" strike="noStrike" cap="none">
                <a:solidFill>
                  <a:srgbClr val="000000"/>
                </a:solidFill>
                <a:sym typeface="Arial"/>
              </a:endParaRPr>
            </a:p>
          </p:txBody>
        </p:sp>
        <p:sp>
          <p:nvSpPr>
            <p:cNvPr id="27" name="Google Shape;784;p41"/>
            <p:cNvSpPr/>
            <p:nvPr/>
          </p:nvSpPr>
          <p:spPr>
            <a:xfrm>
              <a:off x="4667439" y="2131162"/>
              <a:ext cx="2446383" cy="705394"/>
            </a:xfrm>
            <a:prstGeom prst="rect">
              <a:avLst/>
            </a:prstGeom>
            <a:solidFill>
              <a:srgbClr val="B4E3F0"/>
            </a:solidFill>
            <a:ln w="25400" cap="flat" cmpd="sng">
              <a:solidFill>
                <a:srgbClr val="3F97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One-to-many</a:t>
              </a:r>
              <a:endParaRPr sz="2200" b="0" i="0" u="none" strike="noStrike" cap="none">
                <a:solidFill>
                  <a:srgbClr val="000000"/>
                </a:solidFill>
                <a:sym typeface="Arial"/>
              </a:endParaRPr>
            </a:p>
          </p:txBody>
        </p:sp>
      </p:grpSp>
      <p:grpSp>
        <p:nvGrpSpPr>
          <p:cNvPr id="28" name="Google Shape;785;p41"/>
          <p:cNvGrpSpPr/>
          <p:nvPr/>
        </p:nvGrpSpPr>
        <p:grpSpPr>
          <a:xfrm>
            <a:off x="3467367" y="4444505"/>
            <a:ext cx="9321264" cy="1110735"/>
            <a:chOff x="4667439" y="2131162"/>
            <a:chExt cx="7669521" cy="705394"/>
          </a:xfrm>
        </p:grpSpPr>
        <p:sp>
          <p:nvSpPr>
            <p:cNvPr id="29" name="Google Shape;786;p41"/>
            <p:cNvSpPr/>
            <p:nvPr/>
          </p:nvSpPr>
          <p:spPr>
            <a:xfrm>
              <a:off x="7113822" y="2131162"/>
              <a:ext cx="5223138" cy="705394"/>
            </a:xfrm>
            <a:prstGeom prst="rect">
              <a:avLst/>
            </a:prstGeom>
            <a:noFill/>
            <a:ln w="25400" cap="flat" cmpd="sng">
              <a:solidFill>
                <a:srgbClr val="5481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Declared using the &lt;many-to-many&gt; element</a:t>
              </a:r>
              <a:endParaRPr sz="2200" b="0" i="0" u="none" strike="noStrike" cap="none">
                <a:solidFill>
                  <a:srgbClr val="000000"/>
                </a:solidFill>
                <a:sym typeface="Arial"/>
              </a:endParaRPr>
            </a:p>
          </p:txBody>
        </p:sp>
        <p:sp>
          <p:nvSpPr>
            <p:cNvPr id="37" name="Google Shape;787;p41"/>
            <p:cNvSpPr/>
            <p:nvPr/>
          </p:nvSpPr>
          <p:spPr>
            <a:xfrm>
              <a:off x="4667439" y="2131162"/>
              <a:ext cx="2446383" cy="705394"/>
            </a:xfrm>
            <a:prstGeom prst="rect">
              <a:avLst/>
            </a:prstGeom>
            <a:solidFill>
              <a:srgbClr val="A8D08C"/>
            </a:solidFill>
            <a:ln w="25400" cap="flat" cmpd="sng">
              <a:solidFill>
                <a:srgbClr val="2F549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Many-to-many</a:t>
              </a:r>
              <a:endParaRPr sz="2200" b="0" i="0" u="none" strike="noStrike" cap="none">
                <a:solidFill>
                  <a:srgbClr val="000000"/>
                </a:solidFill>
                <a:sym typeface="Arial"/>
              </a:endParaRPr>
            </a:p>
          </p:txBody>
        </p:sp>
      </p:grpSp>
      <p:grpSp>
        <p:nvGrpSpPr>
          <p:cNvPr id="38" name="Google Shape;788;p41"/>
          <p:cNvGrpSpPr/>
          <p:nvPr/>
        </p:nvGrpSpPr>
        <p:grpSpPr>
          <a:xfrm>
            <a:off x="3467367" y="5669827"/>
            <a:ext cx="9321264" cy="1110735"/>
            <a:chOff x="4667439" y="2131162"/>
            <a:chExt cx="7669521" cy="705394"/>
          </a:xfrm>
        </p:grpSpPr>
        <p:sp>
          <p:nvSpPr>
            <p:cNvPr id="39" name="Google Shape;789;p41"/>
            <p:cNvSpPr/>
            <p:nvPr/>
          </p:nvSpPr>
          <p:spPr>
            <a:xfrm>
              <a:off x="7113822" y="2131162"/>
              <a:ext cx="5223138" cy="705394"/>
            </a:xfrm>
            <a:prstGeom prst="rect">
              <a:avLst/>
            </a:prstGeom>
            <a:noFill/>
            <a:ln w="25400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Declared using the &lt;many-to-one&gt; element</a:t>
              </a:r>
              <a:endParaRPr sz="2200" b="0" i="0" u="none" strike="noStrike" cap="none">
                <a:solidFill>
                  <a:srgbClr val="000000"/>
                </a:solidFill>
                <a:sym typeface="Arial"/>
              </a:endParaRPr>
            </a:p>
          </p:txBody>
        </p:sp>
        <p:sp>
          <p:nvSpPr>
            <p:cNvPr id="40" name="Google Shape;790;p41"/>
            <p:cNvSpPr/>
            <p:nvPr/>
          </p:nvSpPr>
          <p:spPr>
            <a:xfrm>
              <a:off x="4667439" y="2131162"/>
              <a:ext cx="2446383" cy="705394"/>
            </a:xfrm>
            <a:prstGeom prst="rect">
              <a:avLst/>
            </a:prstGeom>
            <a:solidFill>
              <a:srgbClr val="FFD966"/>
            </a:solidFill>
            <a:ln w="25400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Many-to-one</a:t>
              </a:r>
              <a:endParaRPr sz="2200" b="0" i="0" u="none" strike="noStrike" cap="none">
                <a:solidFill>
                  <a:srgbClr val="000000"/>
                </a:solidFill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5206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6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lvl="0" indent="0"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Hibernate Mapping Using Annotations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57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2754164" y="872037"/>
            <a:ext cx="10747550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802;p43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Hibernate Mapping Using Annotations</a:t>
            </a:r>
            <a:endParaRPr/>
          </a:p>
        </p:txBody>
      </p:sp>
      <p:sp>
        <p:nvSpPr>
          <p:cNvPr id="28" name="Google Shape;803;p43"/>
          <p:cNvSpPr/>
          <p:nvPr/>
        </p:nvSpPr>
        <p:spPr>
          <a:xfrm>
            <a:off x="2235835" y="1011485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Annotations are used to define mapping. They are used in place of the XML file.</a:t>
            </a:r>
            <a:endParaRPr sz="2200" b="0" i="0" u="none" strike="noStrike" cap="none">
              <a:solidFill>
                <a:srgbClr val="3F3F3F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grpSp>
        <p:nvGrpSpPr>
          <p:cNvPr id="29" name="Google Shape;804;p43"/>
          <p:cNvGrpSpPr/>
          <p:nvPr/>
        </p:nvGrpSpPr>
        <p:grpSpPr>
          <a:xfrm>
            <a:off x="6017436" y="2580019"/>
            <a:ext cx="4221128" cy="3615041"/>
            <a:chOff x="7550332" y="2932117"/>
            <a:chExt cx="4221128" cy="3615041"/>
          </a:xfrm>
        </p:grpSpPr>
        <p:pic>
          <p:nvPicPr>
            <p:cNvPr id="30" name="Google Shape;805;p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550332" y="2932117"/>
              <a:ext cx="4221128" cy="3615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Google Shape;806;p43"/>
            <p:cNvSpPr txBox="1"/>
            <p:nvPr/>
          </p:nvSpPr>
          <p:spPr>
            <a:xfrm>
              <a:off x="7852602" y="3536396"/>
              <a:ext cx="3527687" cy="2123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All EJB 3-compliant ORM applications must use annotations for mapping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58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2754164" y="872037"/>
            <a:ext cx="10747550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13;p44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Hibernate Mapping Using Annotations</a:t>
            </a:r>
            <a:endParaRPr/>
          </a:p>
        </p:txBody>
      </p:sp>
      <p:grpSp>
        <p:nvGrpSpPr>
          <p:cNvPr id="8" name="Google Shape;814;p44"/>
          <p:cNvGrpSpPr/>
          <p:nvPr/>
        </p:nvGrpSpPr>
        <p:grpSpPr>
          <a:xfrm>
            <a:off x="1392226" y="2135360"/>
            <a:ext cx="13629209" cy="4873279"/>
            <a:chOff x="2285931" y="2617530"/>
            <a:chExt cx="12390190" cy="4873279"/>
          </a:xfrm>
        </p:grpSpPr>
        <p:sp>
          <p:nvSpPr>
            <p:cNvPr id="9" name="Google Shape;815;p44"/>
            <p:cNvSpPr/>
            <p:nvPr/>
          </p:nvSpPr>
          <p:spPr>
            <a:xfrm>
              <a:off x="5211761" y="2617530"/>
              <a:ext cx="1281387" cy="7053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Syntax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sp>
          <p:nvSpPr>
            <p:cNvPr id="10" name="Google Shape;816;p44"/>
            <p:cNvSpPr/>
            <p:nvPr/>
          </p:nvSpPr>
          <p:spPr>
            <a:xfrm>
              <a:off x="6972595" y="2617530"/>
              <a:ext cx="7703525" cy="705394"/>
            </a:xfrm>
            <a:prstGeom prst="rect">
              <a:avLst/>
            </a:prstGeom>
            <a:solidFill>
              <a:srgbClr val="BBD6E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 charset="0"/>
                  <a:ea typeface="Open Sans" charset="0"/>
                  <a:cs typeface="Open Sans" charset="0"/>
                  <a:sym typeface="Courier New"/>
                </a:rPr>
                <a:t>@OneToOne(targetEntity=&lt;ClassName.class&gt;&gt;, cascade=CascadeTypeALL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sp>
          <p:nvSpPr>
            <p:cNvPr id="11" name="Google Shape;817;p44"/>
            <p:cNvSpPr/>
            <p:nvPr/>
          </p:nvSpPr>
          <p:spPr>
            <a:xfrm>
              <a:off x="2285931" y="2617530"/>
              <a:ext cx="2446383" cy="705394"/>
            </a:xfrm>
            <a:prstGeom prst="rect">
              <a:avLst/>
            </a:prstGeom>
            <a:solidFill>
              <a:srgbClr val="1E4E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One-to-one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sp>
          <p:nvSpPr>
            <p:cNvPr id="12" name="Google Shape;818;p44"/>
            <p:cNvSpPr/>
            <p:nvPr/>
          </p:nvSpPr>
          <p:spPr>
            <a:xfrm>
              <a:off x="6972595" y="4006825"/>
              <a:ext cx="7703525" cy="705394"/>
            </a:xfrm>
            <a:prstGeom prst="rect">
              <a:avLst/>
            </a:prstGeom>
            <a:solidFill>
              <a:srgbClr val="BBD6E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 charset="0"/>
                  <a:ea typeface="Open Sans" charset="0"/>
                  <a:cs typeface="Open Sans" charset="0"/>
                  <a:sym typeface="Courier New"/>
                </a:rPr>
                <a:t>@ManyToMany(fetch = FetchType.LAZY, cascade = CascadeType.ALL)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sp>
          <p:nvSpPr>
            <p:cNvPr id="13" name="Google Shape;819;p44"/>
            <p:cNvSpPr/>
            <p:nvPr/>
          </p:nvSpPr>
          <p:spPr>
            <a:xfrm>
              <a:off x="5211761" y="4006825"/>
              <a:ext cx="1281387" cy="7053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Syntax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sp>
          <p:nvSpPr>
            <p:cNvPr id="14" name="Google Shape;820;p44"/>
            <p:cNvSpPr/>
            <p:nvPr/>
          </p:nvSpPr>
          <p:spPr>
            <a:xfrm>
              <a:off x="2285931" y="4006825"/>
              <a:ext cx="2446383" cy="705394"/>
            </a:xfrm>
            <a:prstGeom prst="rect">
              <a:avLst/>
            </a:prstGeom>
            <a:solidFill>
              <a:srgbClr val="1E4E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Many-to-many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sp>
          <p:nvSpPr>
            <p:cNvPr id="15" name="Google Shape;821;p44"/>
            <p:cNvSpPr/>
            <p:nvPr/>
          </p:nvSpPr>
          <p:spPr>
            <a:xfrm>
              <a:off x="5211761" y="5396120"/>
              <a:ext cx="1281387" cy="7053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Syntax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sp>
          <p:nvSpPr>
            <p:cNvPr id="16" name="Google Shape;822;p44"/>
            <p:cNvSpPr/>
            <p:nvPr/>
          </p:nvSpPr>
          <p:spPr>
            <a:xfrm>
              <a:off x="2285931" y="5396120"/>
              <a:ext cx="2446383" cy="705394"/>
            </a:xfrm>
            <a:prstGeom prst="rect">
              <a:avLst/>
            </a:prstGeom>
            <a:solidFill>
              <a:srgbClr val="1E4E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One-to-many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sp>
          <p:nvSpPr>
            <p:cNvPr id="17" name="Google Shape;823;p44"/>
            <p:cNvSpPr/>
            <p:nvPr/>
          </p:nvSpPr>
          <p:spPr>
            <a:xfrm>
              <a:off x="5211761" y="6785415"/>
              <a:ext cx="1281387" cy="7053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Syntax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sp>
          <p:nvSpPr>
            <p:cNvPr id="18" name="Google Shape;824;p44"/>
            <p:cNvSpPr/>
            <p:nvPr/>
          </p:nvSpPr>
          <p:spPr>
            <a:xfrm>
              <a:off x="2285931" y="6785415"/>
              <a:ext cx="2446383" cy="705394"/>
            </a:xfrm>
            <a:prstGeom prst="rect">
              <a:avLst/>
            </a:prstGeom>
            <a:solidFill>
              <a:srgbClr val="1E4E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Many-to-one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sp>
          <p:nvSpPr>
            <p:cNvPr id="19" name="Google Shape;825;p44"/>
            <p:cNvSpPr/>
            <p:nvPr/>
          </p:nvSpPr>
          <p:spPr>
            <a:xfrm>
              <a:off x="6972595" y="6785415"/>
              <a:ext cx="7703525" cy="705394"/>
            </a:xfrm>
            <a:prstGeom prst="rect">
              <a:avLst/>
            </a:prstGeom>
            <a:solidFill>
              <a:srgbClr val="BBD6E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 charset="0"/>
                  <a:ea typeface="Open Sans" charset="0"/>
                  <a:cs typeface="Open Sans" charset="0"/>
                  <a:sym typeface="Courier New"/>
                </a:rPr>
                <a:t>@ManyToOne(cascade = CascadeType.ALL)</a:t>
              </a: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sp>
          <p:nvSpPr>
            <p:cNvPr id="20" name="Google Shape;826;p44"/>
            <p:cNvSpPr/>
            <p:nvPr/>
          </p:nvSpPr>
          <p:spPr>
            <a:xfrm>
              <a:off x="6972595" y="5396120"/>
              <a:ext cx="7703525" cy="705394"/>
            </a:xfrm>
            <a:prstGeom prst="rect">
              <a:avLst/>
            </a:prstGeom>
            <a:solidFill>
              <a:srgbClr val="BBD6E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 charset="0"/>
                  <a:ea typeface="Open Sans" charset="0"/>
                  <a:cs typeface="Open Sans" charset="0"/>
                  <a:sym typeface="Courier New"/>
                </a:rPr>
                <a:t>@OneToMany(fetch = FetchType.LAZY, mappedBy = “&lt;&lt;className&gt;&gt;")</a:t>
              </a:r>
              <a:endParaRPr sz="2200" b="0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Courier New"/>
              </a:endParaRPr>
            </a:p>
          </p:txBody>
        </p:sp>
        <p:cxnSp>
          <p:nvCxnSpPr>
            <p:cNvPr id="21" name="Google Shape;827;p44"/>
            <p:cNvCxnSpPr>
              <a:stCxn id="11" idx="3"/>
              <a:endCxn id="9" idx="1"/>
            </p:cNvCxnSpPr>
            <p:nvPr/>
          </p:nvCxnSpPr>
          <p:spPr>
            <a:xfrm>
              <a:off x="4732314" y="2970227"/>
              <a:ext cx="479400" cy="0"/>
            </a:xfrm>
            <a:prstGeom prst="straightConnector1">
              <a:avLst/>
            </a:prstGeom>
            <a:noFill/>
            <a:ln w="9525" cap="flat" cmpd="sng">
              <a:solidFill>
                <a:srgbClr val="5597D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828;p44"/>
            <p:cNvCxnSpPr>
              <a:stCxn id="9" idx="3"/>
              <a:endCxn id="10" idx="1"/>
            </p:cNvCxnSpPr>
            <p:nvPr/>
          </p:nvCxnSpPr>
          <p:spPr>
            <a:xfrm>
              <a:off x="6493148" y="2970227"/>
              <a:ext cx="479400" cy="0"/>
            </a:xfrm>
            <a:prstGeom prst="straightConnector1">
              <a:avLst/>
            </a:prstGeom>
            <a:noFill/>
            <a:ln w="9525" cap="flat" cmpd="sng">
              <a:solidFill>
                <a:srgbClr val="5597D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" name="Google Shape;829;p44"/>
            <p:cNvCxnSpPr>
              <a:stCxn id="14" idx="3"/>
              <a:endCxn id="13" idx="1"/>
            </p:cNvCxnSpPr>
            <p:nvPr/>
          </p:nvCxnSpPr>
          <p:spPr>
            <a:xfrm>
              <a:off x="4732314" y="4359522"/>
              <a:ext cx="479400" cy="0"/>
            </a:xfrm>
            <a:prstGeom prst="straightConnector1">
              <a:avLst/>
            </a:prstGeom>
            <a:noFill/>
            <a:ln w="9525" cap="flat" cmpd="sng">
              <a:solidFill>
                <a:srgbClr val="5597D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830;p44"/>
            <p:cNvCxnSpPr>
              <a:stCxn id="13" idx="3"/>
              <a:endCxn id="12" idx="1"/>
            </p:cNvCxnSpPr>
            <p:nvPr/>
          </p:nvCxnSpPr>
          <p:spPr>
            <a:xfrm>
              <a:off x="6493148" y="4359522"/>
              <a:ext cx="479400" cy="0"/>
            </a:xfrm>
            <a:prstGeom prst="straightConnector1">
              <a:avLst/>
            </a:prstGeom>
            <a:noFill/>
            <a:ln w="9525" cap="flat" cmpd="sng">
              <a:solidFill>
                <a:srgbClr val="5597D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831;p44"/>
            <p:cNvCxnSpPr>
              <a:stCxn id="16" idx="3"/>
              <a:endCxn id="15" idx="1"/>
            </p:cNvCxnSpPr>
            <p:nvPr/>
          </p:nvCxnSpPr>
          <p:spPr>
            <a:xfrm>
              <a:off x="4732314" y="5748817"/>
              <a:ext cx="479400" cy="0"/>
            </a:xfrm>
            <a:prstGeom prst="straightConnector1">
              <a:avLst/>
            </a:prstGeom>
            <a:noFill/>
            <a:ln w="9525" cap="flat" cmpd="sng">
              <a:solidFill>
                <a:srgbClr val="5597D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832;p44"/>
            <p:cNvCxnSpPr>
              <a:stCxn id="15" idx="3"/>
              <a:endCxn id="20" idx="1"/>
            </p:cNvCxnSpPr>
            <p:nvPr/>
          </p:nvCxnSpPr>
          <p:spPr>
            <a:xfrm>
              <a:off x="6493148" y="5748817"/>
              <a:ext cx="479400" cy="0"/>
            </a:xfrm>
            <a:prstGeom prst="straightConnector1">
              <a:avLst/>
            </a:prstGeom>
            <a:noFill/>
            <a:ln w="9525" cap="flat" cmpd="sng">
              <a:solidFill>
                <a:srgbClr val="5597D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" name="Google Shape;833;p44"/>
            <p:cNvCxnSpPr>
              <a:stCxn id="18" idx="3"/>
              <a:endCxn id="17" idx="1"/>
            </p:cNvCxnSpPr>
            <p:nvPr/>
          </p:nvCxnSpPr>
          <p:spPr>
            <a:xfrm>
              <a:off x="4732314" y="7138112"/>
              <a:ext cx="479400" cy="0"/>
            </a:xfrm>
            <a:prstGeom prst="straightConnector1">
              <a:avLst/>
            </a:prstGeom>
            <a:noFill/>
            <a:ln w="9525" cap="flat" cmpd="sng">
              <a:solidFill>
                <a:srgbClr val="5597D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" name="Google Shape;834;p44"/>
            <p:cNvCxnSpPr>
              <a:stCxn id="17" idx="3"/>
              <a:endCxn id="19" idx="1"/>
            </p:cNvCxnSpPr>
            <p:nvPr/>
          </p:nvCxnSpPr>
          <p:spPr>
            <a:xfrm>
              <a:off x="6493148" y="7138112"/>
              <a:ext cx="479400" cy="0"/>
            </a:xfrm>
            <a:prstGeom prst="straightConnector1">
              <a:avLst/>
            </a:prstGeom>
            <a:noFill/>
            <a:ln w="9525" cap="flat" cmpd="sng">
              <a:solidFill>
                <a:srgbClr val="5597D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4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lvl="0" indent="0"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Bidirectional Mapping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65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4457578" y="872037"/>
            <a:ext cx="734072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846;p46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Bidirectional Mapping</a:t>
            </a:r>
            <a:endParaRPr/>
          </a:p>
        </p:txBody>
      </p:sp>
      <p:sp>
        <p:nvSpPr>
          <p:cNvPr id="27" name="Google Shape;847;p46"/>
          <p:cNvSpPr/>
          <p:nvPr/>
        </p:nvSpPr>
        <p:spPr>
          <a:xfrm>
            <a:off x="2235835" y="1011485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 bidirectional mapping, each entity has a property or relationship field that refers to th</a:t>
            </a: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 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other entity. The entity class accesses the related object through the relationship field.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Google Shape;848;p46"/>
          <p:cNvSpPr/>
          <p:nvPr/>
        </p:nvSpPr>
        <p:spPr>
          <a:xfrm>
            <a:off x="3986767" y="4626825"/>
            <a:ext cx="8477446" cy="1918800"/>
          </a:xfrm>
          <a:custGeom>
            <a:avLst/>
            <a:gdLst/>
            <a:ahLst/>
            <a:cxnLst/>
            <a:rect l="l" t="t" r="r" b="b"/>
            <a:pathLst>
              <a:path w="7667015" h="1918800" extrusionOk="0">
                <a:moveTo>
                  <a:pt x="0" y="319806"/>
                </a:moveTo>
                <a:cubicBezTo>
                  <a:pt x="0" y="143182"/>
                  <a:pt x="143182" y="0"/>
                  <a:pt x="319806" y="0"/>
                </a:cubicBezTo>
                <a:lnTo>
                  <a:pt x="7347209" y="0"/>
                </a:lnTo>
                <a:cubicBezTo>
                  <a:pt x="7523833" y="0"/>
                  <a:pt x="7667015" y="143182"/>
                  <a:pt x="7667015" y="319806"/>
                </a:cubicBezTo>
                <a:lnTo>
                  <a:pt x="7667015" y="1598994"/>
                </a:lnTo>
                <a:cubicBezTo>
                  <a:pt x="7667015" y="1775618"/>
                  <a:pt x="7523833" y="1918800"/>
                  <a:pt x="7347209" y="1918800"/>
                </a:cubicBezTo>
                <a:lnTo>
                  <a:pt x="319806" y="1918800"/>
                </a:lnTo>
                <a:cubicBezTo>
                  <a:pt x="143182" y="1918800"/>
                  <a:pt x="0" y="1775618"/>
                  <a:pt x="0" y="1598994"/>
                </a:cubicBezTo>
                <a:lnTo>
                  <a:pt x="0" y="319806"/>
                </a:lnTo>
                <a:close/>
              </a:path>
            </a:pathLst>
          </a:custGeom>
          <a:solidFill>
            <a:srgbClr val="B4E3F0"/>
          </a:solidFill>
          <a:ln w="25400" cap="flat" cmpd="sng">
            <a:solidFill>
              <a:srgbClr val="3856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3450" tIns="93650" rIns="383450" bIns="936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Bidirectional association allows us to fetch details of dependent objects from both sides. 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849;p46"/>
          <p:cNvSpPr/>
          <p:nvPr/>
        </p:nvSpPr>
        <p:spPr>
          <a:xfrm>
            <a:off x="2235835" y="2875601"/>
            <a:ext cx="1569085" cy="665045"/>
          </a:xfrm>
          <a:prstGeom prst="rect">
            <a:avLst/>
          </a:prstGeom>
          <a:solidFill>
            <a:schemeClr val="lt2"/>
          </a:solidFill>
          <a:ln w="25400" cap="flat" cmpd="sng">
            <a:solidFill>
              <a:srgbClr val="5481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 sz="14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sym typeface="Arial"/>
            </a:endParaRPr>
          </a:p>
        </p:txBody>
      </p:sp>
      <p:sp>
        <p:nvSpPr>
          <p:cNvPr id="30" name="Google Shape;850;p46"/>
          <p:cNvSpPr/>
          <p:nvPr/>
        </p:nvSpPr>
        <p:spPr>
          <a:xfrm>
            <a:off x="4133850" y="2522848"/>
            <a:ext cx="9544050" cy="1370552"/>
          </a:xfrm>
          <a:prstGeom prst="frame">
            <a:avLst>
              <a:gd name="adj1" fmla="val 12500"/>
            </a:avLst>
          </a:prstGeom>
          <a:solidFill>
            <a:srgbClr val="B4E3F0"/>
          </a:solidFill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11111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11111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Object A and Object B have a bidirectional mapping that means that Object A can be accessed from Object B and Object B from Object 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Google Shape;813;p66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4457578" y="872037"/>
            <a:ext cx="734072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57;p47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Bidirectional Mapping: Rules</a:t>
            </a:r>
            <a:endParaRPr/>
          </a:p>
        </p:txBody>
      </p:sp>
      <p:sp>
        <p:nvSpPr>
          <p:cNvPr id="8" name="Google Shape;858;p47"/>
          <p:cNvSpPr/>
          <p:nvPr/>
        </p:nvSpPr>
        <p:spPr>
          <a:xfrm>
            <a:off x="2838573" y="1559556"/>
            <a:ext cx="10578853" cy="1219905"/>
          </a:xfrm>
          <a:custGeom>
            <a:avLst/>
            <a:gdLst/>
            <a:ahLst/>
            <a:cxnLst/>
            <a:rect l="l" t="t" r="r" b="b"/>
            <a:pathLst>
              <a:path w="10837333" h="1216800" extrusionOk="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10634529" y="0"/>
                </a:lnTo>
                <a:cubicBezTo>
                  <a:pt x="10746535" y="0"/>
                  <a:pt x="10837333" y="90798"/>
                  <a:pt x="10837333" y="202804"/>
                </a:cubicBezTo>
                <a:lnTo>
                  <a:pt x="10837333" y="1013996"/>
                </a:lnTo>
                <a:cubicBezTo>
                  <a:pt x="10837333" y="1126002"/>
                  <a:pt x="10746535" y="1216800"/>
                  <a:pt x="10634529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  <a:solidFill>
            <a:srgbClr val="FFF2CC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3200" tIns="143200" rIns="143200" bIns="1432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many-to-many relationship, either side can be the owning side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859;p47"/>
          <p:cNvSpPr/>
          <p:nvPr/>
        </p:nvSpPr>
        <p:spPr>
          <a:xfrm>
            <a:off x="2838573" y="3287617"/>
            <a:ext cx="10578853" cy="1219905"/>
          </a:xfrm>
          <a:custGeom>
            <a:avLst/>
            <a:gdLst/>
            <a:ahLst/>
            <a:cxnLst/>
            <a:rect l="l" t="t" r="r" b="b"/>
            <a:pathLst>
              <a:path w="10837333" h="1216800" extrusionOk="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10634529" y="0"/>
                </a:lnTo>
                <a:cubicBezTo>
                  <a:pt x="10746535" y="0"/>
                  <a:pt x="10837333" y="90798"/>
                  <a:pt x="10837333" y="202804"/>
                </a:cubicBezTo>
                <a:lnTo>
                  <a:pt x="10837333" y="1013996"/>
                </a:lnTo>
                <a:cubicBezTo>
                  <a:pt x="10837333" y="1126002"/>
                  <a:pt x="10746535" y="1216800"/>
                  <a:pt x="10634529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  <a:solidFill>
            <a:srgbClr val="ABB7C9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3200" tIns="143200" rIns="143200" bIns="1432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one-to-one relationship, the side that contains the corresponding foreign key is the owning side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860;p47"/>
          <p:cNvSpPr/>
          <p:nvPr/>
        </p:nvSpPr>
        <p:spPr>
          <a:xfrm>
            <a:off x="2838573" y="5015678"/>
            <a:ext cx="10578853" cy="1219905"/>
          </a:xfrm>
          <a:custGeom>
            <a:avLst/>
            <a:gdLst/>
            <a:ahLst/>
            <a:cxnLst/>
            <a:rect l="l" t="t" r="r" b="b"/>
            <a:pathLst>
              <a:path w="10837333" h="1216800" extrusionOk="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10634529" y="0"/>
                </a:lnTo>
                <a:cubicBezTo>
                  <a:pt x="10746535" y="0"/>
                  <a:pt x="10837333" y="90798"/>
                  <a:pt x="10837333" y="202804"/>
                </a:cubicBezTo>
                <a:lnTo>
                  <a:pt x="10837333" y="1013996"/>
                </a:lnTo>
                <a:cubicBezTo>
                  <a:pt x="10837333" y="1126002"/>
                  <a:pt x="10746535" y="1216800"/>
                  <a:pt x="10634529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  <a:solidFill>
            <a:srgbClr val="A8D08C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3200" tIns="143200" rIns="143200" bIns="1432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many-to-one relationship, the many side is the owning side. Many side must not define ‘mappedBy’ element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861;p47"/>
          <p:cNvSpPr/>
          <p:nvPr/>
        </p:nvSpPr>
        <p:spPr>
          <a:xfrm>
            <a:off x="2838573" y="6743738"/>
            <a:ext cx="10578853" cy="1219905"/>
          </a:xfrm>
          <a:custGeom>
            <a:avLst/>
            <a:gdLst/>
            <a:ahLst/>
            <a:cxnLst/>
            <a:rect l="l" t="t" r="r" b="b"/>
            <a:pathLst>
              <a:path w="10837333" h="1216800" extrusionOk="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10634529" y="0"/>
                </a:lnTo>
                <a:cubicBezTo>
                  <a:pt x="10746535" y="0"/>
                  <a:pt x="10837333" y="90798"/>
                  <a:pt x="10837333" y="202804"/>
                </a:cubicBezTo>
                <a:lnTo>
                  <a:pt x="10837333" y="1013996"/>
                </a:lnTo>
                <a:cubicBezTo>
                  <a:pt x="10837333" y="1126002"/>
                  <a:pt x="10746535" y="1216800"/>
                  <a:pt x="10634529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  <a:solidFill>
            <a:srgbClr val="F6B286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3200" tIns="143200" rIns="143200" bIns="1432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</a:t>
            </a:r>
            <a:r>
              <a:rPr lang="en-US"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@OneToOne, @OneToMany, or @ManyToMany annotation, the owning side is referred by the inverse using ‘mappedBy’ element</a:t>
            </a:r>
            <a:endParaRPr sz="22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6;g771170f5ba_0_0"/>
          <p:cNvSpPr txBox="1"/>
          <p:nvPr/>
        </p:nvSpPr>
        <p:spPr>
          <a:xfrm>
            <a:off x="2031428" y="1993440"/>
            <a:ext cx="43629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rgbClr val="3F3F3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Hibernate features</a:t>
            </a:r>
            <a:endParaRPr sz="2200">
              <a:solidFill>
                <a:schemeClr val="dk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rgbClr val="3F3F3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Hibernate architecture</a:t>
            </a:r>
            <a:endParaRPr sz="2200">
              <a:solidFill>
                <a:srgbClr val="3F3F3F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sp>
        <p:nvSpPr>
          <p:cNvPr id="5" name="Google Shape;217;g771170f5ba_0_0"/>
          <p:cNvSpPr/>
          <p:nvPr/>
        </p:nvSpPr>
        <p:spPr>
          <a:xfrm>
            <a:off x="1823312" y="1536240"/>
            <a:ext cx="9144000" cy="45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solidFill>
                  <a:srgbClr val="434343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Explain Hibernate</a:t>
            </a:r>
            <a:endParaRPr sz="2200">
              <a:solidFill>
                <a:srgbClr val="434343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sp>
        <p:nvSpPr>
          <p:cNvPr id="6" name="Google Shape;218;g771170f5ba_0_0"/>
          <p:cNvSpPr txBox="1"/>
          <p:nvPr/>
        </p:nvSpPr>
        <p:spPr>
          <a:xfrm>
            <a:off x="2031425" y="3905275"/>
            <a:ext cx="53853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rgbClr val="3F3F3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CRUD operations</a:t>
            </a:r>
            <a:endParaRPr sz="2200">
              <a:solidFill>
                <a:srgbClr val="3F3F3F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3F3F3F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sp>
        <p:nvSpPr>
          <p:cNvPr id="7" name="Google Shape;219;g771170f5ba_0_0"/>
          <p:cNvSpPr/>
          <p:nvPr/>
        </p:nvSpPr>
        <p:spPr>
          <a:xfrm>
            <a:off x="1823289" y="3397448"/>
            <a:ext cx="9144000" cy="45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solidFill>
                  <a:srgbClr val="434343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Demonstrate CRUD operations</a:t>
            </a:r>
            <a:endParaRPr sz="2200">
              <a:solidFill>
                <a:srgbClr val="434343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sp>
        <p:nvSpPr>
          <p:cNvPr id="8" name="Google Shape;220;g771170f5ba_0_0"/>
          <p:cNvSpPr txBox="1"/>
          <p:nvPr/>
        </p:nvSpPr>
        <p:spPr>
          <a:xfrm>
            <a:off x="2120046" y="5419850"/>
            <a:ext cx="5862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rgbClr val="3F3F3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HQL</a:t>
            </a:r>
            <a:endParaRPr sz="2200">
              <a:solidFill>
                <a:srgbClr val="3F3F3F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3F3F3F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sp>
        <p:nvSpPr>
          <p:cNvPr id="9" name="Google Shape;221;g771170f5ba_0_0"/>
          <p:cNvSpPr/>
          <p:nvPr/>
        </p:nvSpPr>
        <p:spPr>
          <a:xfrm>
            <a:off x="1783777" y="4872777"/>
            <a:ext cx="9144000" cy="45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•"/>
            </a:pPr>
            <a:r>
              <a:rPr lang="en-US" sz="2200">
                <a:solidFill>
                  <a:srgbClr val="434343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Use Hibernate queries and relationships</a:t>
            </a:r>
            <a:endParaRPr sz="2200">
              <a:solidFill>
                <a:srgbClr val="434343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sp>
        <p:nvSpPr>
          <p:cNvPr id="10" name="Google Shape;222;g771170f5ba_0_0"/>
          <p:cNvSpPr txBox="1"/>
          <p:nvPr/>
        </p:nvSpPr>
        <p:spPr>
          <a:xfrm>
            <a:off x="2120046" y="6867650"/>
            <a:ext cx="5862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rgbClr val="3F3F3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Hibernate mapping using XML file</a:t>
            </a:r>
            <a:endParaRPr sz="2200">
              <a:solidFill>
                <a:schemeClr val="dk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rgbClr val="3F3F3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Hibernate mapping using Annotations</a:t>
            </a:r>
            <a:endParaRPr sz="2200">
              <a:solidFill>
                <a:srgbClr val="3F3F3F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sp>
        <p:nvSpPr>
          <p:cNvPr id="11" name="Google Shape;223;g771170f5ba_0_0"/>
          <p:cNvSpPr/>
          <p:nvPr/>
        </p:nvSpPr>
        <p:spPr>
          <a:xfrm>
            <a:off x="1783777" y="6320577"/>
            <a:ext cx="9144000" cy="45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•"/>
            </a:pPr>
            <a:r>
              <a:rPr lang="en-US" sz="2200">
                <a:solidFill>
                  <a:srgbClr val="434343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Demonstrate Hibernate mapping</a:t>
            </a:r>
            <a:endParaRPr sz="2200">
              <a:solidFill>
                <a:srgbClr val="434343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71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lvl="0" indent="0"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Hibernate Lazy Collection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Google Shape;858;p72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4457578" y="872037"/>
            <a:ext cx="734072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73;p49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Lazy Collection</a:t>
            </a:r>
            <a:endParaRPr/>
          </a:p>
        </p:txBody>
      </p:sp>
      <p:sp>
        <p:nvSpPr>
          <p:cNvPr id="9" name="Google Shape;874;p49"/>
          <p:cNvSpPr/>
          <p:nvPr/>
        </p:nvSpPr>
        <p:spPr>
          <a:xfrm>
            <a:off x="1646618" y="1187572"/>
            <a:ext cx="12962764" cy="1027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Lazy collection enables child objects to be loaded on demand. It is used to improve performance.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875;p49"/>
          <p:cNvSpPr/>
          <p:nvPr/>
        </p:nvSpPr>
        <p:spPr>
          <a:xfrm>
            <a:off x="4072882" y="2838038"/>
            <a:ext cx="8110235" cy="3010460"/>
          </a:xfrm>
          <a:prstGeom prst="rect">
            <a:avLst/>
          </a:prstGeom>
          <a:solidFill>
            <a:srgbClr val="BBD6EE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&lt;list name=“sampleList" lazy="true"&gt;</a:t>
            </a:r>
            <a:endParaRPr sz="2200" b="0" i="0" u="none" strike="noStrike" cap="none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endParaRPr sz="2200" b="0" i="0" u="none" strike="noStrike" cap="none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  &lt;key column=“sampleName"&gt;&lt;/key&gt;  </a:t>
            </a:r>
            <a:endParaRPr sz="2200" b="0" i="0" u="none" strike="noStrike" cap="none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  &lt;index column="type"&gt;&lt;/index&gt;  </a:t>
            </a:r>
            <a:endParaRPr sz="2200" b="0" i="0" u="none" strike="noStrike" cap="none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  &lt;one-to-many class=“sampleClass"/&gt;</a:t>
            </a:r>
            <a:endParaRPr sz="2200" b="0" i="0" u="none" strike="noStrike" cap="none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endParaRPr sz="2200" b="0" i="0" u="none" strike="noStrike" cap="none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&lt;/list&gt; </a:t>
            </a:r>
            <a:endParaRPr sz="2200" b="0" i="0" u="none" strike="noStrike" cap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endParaRPr sz="22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11" name="Google Shape;876;p49"/>
          <p:cNvSpPr/>
          <p:nvPr/>
        </p:nvSpPr>
        <p:spPr>
          <a:xfrm>
            <a:off x="4433820" y="3056847"/>
            <a:ext cx="6444387" cy="510778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877;p49"/>
          <p:cNvSpPr/>
          <p:nvPr/>
        </p:nvSpPr>
        <p:spPr>
          <a:xfrm>
            <a:off x="4072881" y="6563850"/>
            <a:ext cx="8110235" cy="1450194"/>
          </a:xfrm>
          <a:prstGeom prst="frame">
            <a:avLst>
              <a:gd name="adj1" fmla="val 12500"/>
            </a:avLst>
          </a:prstGeom>
          <a:noFill/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Hibernate 3.0 and above, lazy collection is enabled by </a:t>
            </a:r>
            <a:r>
              <a:rPr lang="en-US"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default.</a:t>
            </a:r>
            <a:endParaRPr sz="2200" b="0" i="0" u="none" strike="noStrike" cap="none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82"/>
          <p:cNvSpPr txBox="1">
            <a:spLocks noGrp="1"/>
          </p:cNvSpPr>
          <p:nvPr>
            <p:ph type="title"/>
          </p:nvPr>
        </p:nvSpPr>
        <p:spPr>
          <a:xfrm>
            <a:off x="596200" y="462422"/>
            <a:ext cx="14948600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en-US" sz="2800"/>
              <a:t>Assisted Practice</a:t>
            </a:r>
            <a:endParaRPr sz="2800"/>
          </a:p>
        </p:txBody>
      </p:sp>
      <p:sp>
        <p:nvSpPr>
          <p:cNvPr id="1029" name="Google Shape;1029;p82"/>
          <p:cNvSpPr txBox="1">
            <a:spLocks noGrp="1"/>
          </p:cNvSpPr>
          <p:nvPr>
            <p:ph type="body" idx="1"/>
          </p:nvPr>
        </p:nvSpPr>
        <p:spPr>
          <a:xfrm>
            <a:off x="857250" y="3143968"/>
            <a:ext cx="14413994" cy="1923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>
              <a:buClr>
                <a:srgbClr val="000000"/>
              </a:buClr>
              <a:buSzPts val="2200"/>
              <a:buNone/>
            </a:pPr>
            <a:r>
              <a:rPr lang="en-IN" b="1" dirty="0"/>
              <a:t>Problem Statement: </a:t>
            </a:r>
            <a:endParaRPr lang="en-IN" dirty="0"/>
          </a:p>
          <a:p>
            <a:pPr marL="50800" lvl="0" indent="0">
              <a:buClr>
                <a:srgbClr val="000000"/>
              </a:buClr>
              <a:buSzPts val="2200"/>
              <a:buNone/>
            </a:pPr>
            <a:r>
              <a:rPr lang="en-IN" dirty="0"/>
              <a:t>Demonstrate lazy collection in Hibernate.</a:t>
            </a:r>
          </a:p>
        </p:txBody>
      </p:sp>
      <p:sp>
        <p:nvSpPr>
          <p:cNvPr id="1030" name="Google Shape;1030;p82"/>
          <p:cNvSpPr txBox="1"/>
          <p:nvPr/>
        </p:nvSpPr>
        <p:spPr>
          <a:xfrm>
            <a:off x="12407201" y="1478759"/>
            <a:ext cx="2966150" cy="87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2E75B5"/>
                </a:solidFill>
                <a:latin typeface="Open Sans"/>
                <a:ea typeface="Open Sans"/>
                <a:cs typeface="Open Sans"/>
                <a:sym typeface="Open Sans"/>
              </a:rPr>
              <a:t>Duration: </a:t>
            </a:r>
            <a:r>
              <a:rPr lang="en-US" sz="2200" b="1" dirty="0">
                <a:solidFill>
                  <a:srgbClr val="2E75B5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  <a:r>
              <a:rPr lang="en-US" sz="2200" b="1" i="0" u="none" strike="noStrike" cap="none" dirty="0">
                <a:solidFill>
                  <a:srgbClr val="2E75B5"/>
                </a:solidFill>
                <a:latin typeface="Open Sans"/>
                <a:ea typeface="Open Sans"/>
                <a:cs typeface="Open Sans"/>
                <a:sym typeface="Open Sans"/>
              </a:rPr>
              <a:t> Min.</a:t>
            </a:r>
            <a:endParaRPr dirty="0"/>
          </a:p>
        </p:txBody>
      </p:sp>
      <p:sp>
        <p:nvSpPr>
          <p:cNvPr id="1031" name="Google Shape;1031;p82"/>
          <p:cNvSpPr txBox="1"/>
          <p:nvPr/>
        </p:nvSpPr>
        <p:spPr>
          <a:xfrm>
            <a:off x="596200" y="1453022"/>
            <a:ext cx="10077055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3F3F3F"/>
              </a:buClr>
              <a:buSzPts val="32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Hibernate Lazy Collection</a:t>
            </a:r>
            <a:endParaRPr sz="24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83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Assisted Practice: Guidelines </a:t>
            </a:r>
            <a:endParaRPr/>
          </a:p>
        </p:txBody>
      </p:sp>
      <p:pic>
        <p:nvPicPr>
          <p:cNvPr id="1037" name="Google Shape;1037;p8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 rot="10800000" flipH="1">
            <a:off x="3251200" y="861595"/>
            <a:ext cx="9753600" cy="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83"/>
          <p:cNvSpPr txBox="1">
            <a:spLocks noGrp="1"/>
          </p:cNvSpPr>
          <p:nvPr>
            <p:ph type="body" idx="1"/>
          </p:nvPr>
        </p:nvSpPr>
        <p:spPr>
          <a:xfrm>
            <a:off x="1008414" y="1241313"/>
            <a:ext cx="14284138" cy="54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lnSpc>
                <a:spcPct val="200000"/>
              </a:lnSpc>
              <a:spcBef>
                <a:spcPts val="0"/>
              </a:spcBef>
            </a:pPr>
            <a:r>
              <a:rPr lang="en-IN" dirty="0"/>
              <a:t>Steps to demonstrate hibernate lazy collection:</a:t>
            </a:r>
          </a:p>
          <a:p>
            <a:pPr marL="457188" lvl="0" indent="-457188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Create a dynamic web project in Eclipse IDE and add .jar files to load Hibernate and its dependencies. 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lvl="0" indent="-457189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Create a database (e-commerce) and a table (e-product) that contains laptops for sale; fill in sample and secondary data (operating system, colour, screen size and finance option).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lvl="0" indent="-457189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Configure Hibernate with hibernate.cfg.xml and database table with .hbm.xml files.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lvl="0" indent="-457189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Create Data access object class for each table.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lvl="0" indent="-457189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Create a servlet that retrieves data using Hibernate Lazy Collections and an HTML file that calls the servlet. Run the HTML code on your browser. 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Initialize the .git file. Add and commit the program files.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Push the code to your </a:t>
            </a:r>
            <a:r>
              <a:rPr lang="en-IN" dirty="0" err="1"/>
              <a:t>GitHub</a:t>
            </a:r>
            <a:r>
              <a:rPr lang="en-IN" dirty="0"/>
              <a:t> repository.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84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lvl="0" indent="0"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Component Mapping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85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4457578" y="872037"/>
            <a:ext cx="734072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905;p53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Component Mapping</a:t>
            </a:r>
            <a:endParaRPr/>
          </a:p>
        </p:txBody>
      </p:sp>
      <p:sp>
        <p:nvSpPr>
          <p:cNvPr id="22" name="Google Shape;906;p53"/>
          <p:cNvSpPr/>
          <p:nvPr/>
        </p:nvSpPr>
        <p:spPr>
          <a:xfrm>
            <a:off x="2235835" y="1156959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Component mapping allows a dependent object to be mapped as a component.</a:t>
            </a:r>
            <a:endParaRPr sz="2200" b="0" i="0" u="none" strike="noStrike" cap="none">
              <a:solidFill>
                <a:srgbClr val="3F3F3F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grpSp>
        <p:nvGrpSpPr>
          <p:cNvPr id="23" name="Google Shape;907;p53"/>
          <p:cNvGrpSpPr/>
          <p:nvPr/>
        </p:nvGrpSpPr>
        <p:grpSpPr>
          <a:xfrm>
            <a:off x="7731939" y="2409745"/>
            <a:ext cx="4948220" cy="2146852"/>
            <a:chOff x="2235835" y="3148027"/>
            <a:chExt cx="4948220" cy="2146852"/>
          </a:xfrm>
        </p:grpSpPr>
        <p:sp>
          <p:nvSpPr>
            <p:cNvPr id="24" name="Google Shape;908;p53"/>
            <p:cNvSpPr/>
            <p:nvPr/>
          </p:nvSpPr>
          <p:spPr>
            <a:xfrm>
              <a:off x="2492720" y="3699666"/>
              <a:ext cx="4691335" cy="1595213"/>
            </a:xfrm>
            <a:prstGeom prst="frame">
              <a:avLst>
                <a:gd name="adj1" fmla="val 12500"/>
              </a:avLst>
            </a:prstGeom>
            <a:noFill/>
            <a:ln w="25400" cap="flat" cmpd="sng">
              <a:solidFill>
                <a:srgbClr val="3F97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Object-oriented notion of composition</a:t>
              </a:r>
              <a:endParaRPr sz="2200" b="1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endParaRPr>
            </a:p>
          </p:txBody>
        </p:sp>
        <p:sp>
          <p:nvSpPr>
            <p:cNvPr id="25" name="Google Shape;909;p53"/>
            <p:cNvSpPr/>
            <p:nvPr/>
          </p:nvSpPr>
          <p:spPr>
            <a:xfrm>
              <a:off x="2235835" y="3148027"/>
              <a:ext cx="974034" cy="974035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C9EBF4"/>
            </a:solidFill>
            <a:ln w="25400" cap="flat" cmpd="sng">
              <a:solidFill>
                <a:srgbClr val="3F97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200" b="0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</p:grpSp>
      <p:grpSp>
        <p:nvGrpSpPr>
          <p:cNvPr id="26" name="Google Shape;910;p53"/>
          <p:cNvGrpSpPr/>
          <p:nvPr/>
        </p:nvGrpSpPr>
        <p:grpSpPr>
          <a:xfrm>
            <a:off x="7731939" y="5249960"/>
            <a:ext cx="4948220" cy="2146852"/>
            <a:chOff x="2235835" y="5805570"/>
            <a:chExt cx="4948220" cy="2146852"/>
          </a:xfrm>
        </p:grpSpPr>
        <p:sp>
          <p:nvSpPr>
            <p:cNvPr id="27" name="Google Shape;911;p53"/>
            <p:cNvSpPr/>
            <p:nvPr/>
          </p:nvSpPr>
          <p:spPr>
            <a:xfrm>
              <a:off x="2492720" y="6357209"/>
              <a:ext cx="4691335" cy="1595213"/>
            </a:xfrm>
            <a:prstGeom prst="frame">
              <a:avLst>
                <a:gd name="adj1" fmla="val 12500"/>
              </a:avLst>
            </a:prstGeom>
            <a:noFill/>
            <a:ln w="25400" cap="flat" cmpd="sng">
              <a:solidFill>
                <a:srgbClr val="3F97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Object stored as a value and not as an entity reference</a:t>
              </a:r>
              <a:endParaRPr sz="2200" b="1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endParaRPr>
            </a:p>
          </p:txBody>
        </p:sp>
        <p:sp>
          <p:nvSpPr>
            <p:cNvPr id="28" name="Google Shape;912;p53"/>
            <p:cNvSpPr/>
            <p:nvPr/>
          </p:nvSpPr>
          <p:spPr>
            <a:xfrm>
              <a:off x="2235835" y="5805570"/>
              <a:ext cx="974034" cy="974035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C9EBF4"/>
            </a:solidFill>
            <a:ln w="25400" cap="flat" cmpd="sng">
              <a:solidFill>
                <a:srgbClr val="3F97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200" b="0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</p:grpSp>
      <p:sp>
        <p:nvSpPr>
          <p:cNvPr id="29" name="Google Shape;913;p53"/>
          <p:cNvSpPr/>
          <p:nvPr/>
        </p:nvSpPr>
        <p:spPr>
          <a:xfrm>
            <a:off x="2177113" y="2864838"/>
            <a:ext cx="4212000" cy="4212000"/>
          </a:xfrm>
          <a:prstGeom prst="diamond">
            <a:avLst/>
          </a:prstGeom>
          <a:solidFill>
            <a:srgbClr val="C9EBF4"/>
          </a:solidFill>
          <a:ln w="25400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Component</a:t>
            </a:r>
            <a:endParaRPr sz="22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sp>
        <p:nvSpPr>
          <p:cNvPr id="30" name="Google Shape;914;p53"/>
          <p:cNvSpPr/>
          <p:nvPr/>
        </p:nvSpPr>
        <p:spPr>
          <a:xfrm>
            <a:off x="7058556" y="2483017"/>
            <a:ext cx="612769" cy="4975641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cxnSp>
        <p:nvCxnSpPr>
          <p:cNvPr id="31" name="Google Shape;915;p53"/>
          <p:cNvCxnSpPr/>
          <p:nvPr/>
        </p:nvCxnSpPr>
        <p:spPr>
          <a:xfrm>
            <a:off x="6420590" y="4970838"/>
            <a:ext cx="669300" cy="0"/>
          </a:xfrm>
          <a:prstGeom prst="straightConnector1">
            <a:avLst/>
          </a:prstGeom>
          <a:noFill/>
          <a:ln w="38100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916;p53"/>
          <p:cNvSpPr txBox="1"/>
          <p:nvPr/>
        </p:nvSpPr>
        <p:spPr>
          <a:xfrm>
            <a:off x="6389113" y="4356556"/>
            <a:ext cx="93405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is an</a:t>
            </a:r>
            <a:endParaRPr sz="22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Google Shape;1071;p86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4457578" y="872037"/>
            <a:ext cx="734072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923;p54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Component Mapping</a:t>
            </a:r>
            <a:endParaRPr/>
          </a:p>
        </p:txBody>
      </p:sp>
      <p:grpSp>
        <p:nvGrpSpPr>
          <p:cNvPr id="30" name="Google Shape;924;p54"/>
          <p:cNvGrpSpPr/>
          <p:nvPr/>
        </p:nvGrpSpPr>
        <p:grpSpPr>
          <a:xfrm>
            <a:off x="1914399" y="1249809"/>
            <a:ext cx="11937077" cy="5848884"/>
            <a:chOff x="-4874218" y="-752535"/>
            <a:chExt cx="11937077" cy="5848884"/>
          </a:xfrm>
        </p:grpSpPr>
        <p:sp>
          <p:nvSpPr>
            <p:cNvPr id="31" name="Google Shape;925;p54"/>
            <p:cNvSpPr/>
            <p:nvPr/>
          </p:nvSpPr>
          <p:spPr>
            <a:xfrm>
              <a:off x="-4874218" y="-752535"/>
              <a:ext cx="5848884" cy="5848884"/>
            </a:xfrm>
            <a:prstGeom prst="blockArc">
              <a:avLst>
                <a:gd name="adj1" fmla="val 18900000"/>
                <a:gd name="adj2" fmla="val 2700000"/>
                <a:gd name="adj3" fmla="val 369"/>
              </a:avLst>
            </a:prstGeom>
            <a:noFill/>
            <a:ln w="25400" cap="flat" cmpd="sng">
              <a:solidFill>
                <a:srgbClr val="345A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sp>
          <p:nvSpPr>
            <p:cNvPr id="32" name="Google Shape;926;p54"/>
            <p:cNvSpPr/>
            <p:nvPr/>
          </p:nvSpPr>
          <p:spPr>
            <a:xfrm>
              <a:off x="798501" y="620557"/>
              <a:ext cx="6264358" cy="1240940"/>
            </a:xfrm>
            <a:prstGeom prst="rect">
              <a:avLst/>
            </a:prstGeom>
            <a:solidFill>
              <a:srgbClr val="C9EBF4"/>
            </a:solidFill>
            <a:ln w="25400" cap="flat" cmpd="sng">
              <a:solidFill>
                <a:srgbClr val="3A66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sp>
          <p:nvSpPr>
            <p:cNvPr id="33" name="Google Shape;927;p54"/>
            <p:cNvSpPr txBox="1"/>
            <p:nvPr/>
          </p:nvSpPr>
          <p:spPr>
            <a:xfrm>
              <a:off x="798501" y="620557"/>
              <a:ext cx="6264358" cy="12409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84975" tIns="55875" rIns="55875" bIns="55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Open Sans"/>
                <a:buNone/>
              </a:pPr>
              <a:r>
                <a:rPr lang="en-US" sz="2200" b="0" i="0" u="none" strike="noStrike" cap="none">
                  <a:solidFill>
                    <a:srgbClr val="434343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When there is a HAS-A relationship (composition)</a:t>
              </a:r>
              <a:endParaRPr sz="2200" b="0" i="0" u="none" strike="noStrike" cap="none">
                <a:solidFill>
                  <a:srgbClr val="434343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sp>
          <p:nvSpPr>
            <p:cNvPr id="34" name="Google Shape;928;p54"/>
            <p:cNvSpPr/>
            <p:nvPr/>
          </p:nvSpPr>
          <p:spPr>
            <a:xfrm>
              <a:off x="22913" y="465439"/>
              <a:ext cx="1551175" cy="1551175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4372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sp>
          <p:nvSpPr>
            <p:cNvPr id="35" name="Google Shape;929;p54"/>
            <p:cNvSpPr/>
            <p:nvPr/>
          </p:nvSpPr>
          <p:spPr>
            <a:xfrm>
              <a:off x="798501" y="2482315"/>
              <a:ext cx="6264358" cy="1240940"/>
            </a:xfrm>
            <a:prstGeom prst="rect">
              <a:avLst/>
            </a:prstGeom>
            <a:solidFill>
              <a:srgbClr val="FEE599"/>
            </a:solidFill>
            <a:ln w="25400" cap="flat" cmpd="sng">
              <a:solidFill>
                <a:srgbClr val="3A66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sp>
          <p:nvSpPr>
            <p:cNvPr id="36" name="Google Shape;930;p54"/>
            <p:cNvSpPr txBox="1"/>
            <p:nvPr/>
          </p:nvSpPr>
          <p:spPr>
            <a:xfrm>
              <a:off x="798501" y="2482315"/>
              <a:ext cx="6264358" cy="12409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84975" tIns="55875" rIns="55875" bIns="55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Open Sans"/>
                <a:buNone/>
              </a:pPr>
              <a:r>
                <a:rPr lang="en-US" sz="2200" b="0" i="0" u="none" strike="noStrike" cap="none">
                  <a:solidFill>
                    <a:srgbClr val="434343"/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When the dependent object does not have a primary key</a:t>
              </a:r>
              <a:endParaRPr sz="2200" b="0" i="0" u="none" strike="noStrike" cap="none">
                <a:solidFill>
                  <a:srgbClr val="434343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sp>
          <p:nvSpPr>
            <p:cNvPr id="37" name="Google Shape;931;p54"/>
            <p:cNvSpPr/>
            <p:nvPr/>
          </p:nvSpPr>
          <p:spPr>
            <a:xfrm>
              <a:off x="22913" y="2327197"/>
              <a:ext cx="1551175" cy="1551175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4372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</p:grpSp>
      <p:sp>
        <p:nvSpPr>
          <p:cNvPr id="38" name="Google Shape;932;p54"/>
          <p:cNvSpPr/>
          <p:nvPr/>
        </p:nvSpPr>
        <p:spPr>
          <a:xfrm>
            <a:off x="2834155" y="3622129"/>
            <a:ext cx="2611637" cy="1022396"/>
          </a:xfrm>
          <a:prstGeom prst="frame">
            <a:avLst>
              <a:gd name="adj1" fmla="val 125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Component Mapping </a:t>
            </a:r>
            <a:endParaRPr sz="22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sp>
        <p:nvSpPr>
          <p:cNvPr id="39" name="Google Shape;933;p54"/>
          <p:cNvSpPr txBox="1"/>
          <p:nvPr/>
        </p:nvSpPr>
        <p:spPr>
          <a:xfrm>
            <a:off x="5712316" y="3622129"/>
            <a:ext cx="114745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is used</a:t>
            </a:r>
            <a:endParaRPr sz="22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cxnSp>
        <p:nvCxnSpPr>
          <p:cNvPr id="40" name="Google Shape;934;p54"/>
          <p:cNvCxnSpPr>
            <a:stCxn id="38" idx="3"/>
          </p:cNvCxnSpPr>
          <p:nvPr/>
        </p:nvCxnSpPr>
        <p:spPr>
          <a:xfrm>
            <a:off x="5445792" y="4133327"/>
            <a:ext cx="2326500" cy="40924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82"/>
          <p:cNvSpPr txBox="1">
            <a:spLocks noGrp="1"/>
          </p:cNvSpPr>
          <p:nvPr>
            <p:ph type="title"/>
          </p:nvPr>
        </p:nvSpPr>
        <p:spPr>
          <a:xfrm>
            <a:off x="596200" y="462422"/>
            <a:ext cx="14948600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en-US" sz="2800"/>
              <a:t>Assisted Practice</a:t>
            </a:r>
            <a:endParaRPr sz="2800"/>
          </a:p>
        </p:txBody>
      </p:sp>
      <p:sp>
        <p:nvSpPr>
          <p:cNvPr id="1029" name="Google Shape;1029;p82"/>
          <p:cNvSpPr txBox="1">
            <a:spLocks noGrp="1"/>
          </p:cNvSpPr>
          <p:nvPr>
            <p:ph type="body" idx="1"/>
          </p:nvPr>
        </p:nvSpPr>
        <p:spPr>
          <a:xfrm>
            <a:off x="857250" y="3143968"/>
            <a:ext cx="14413994" cy="1923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>
              <a:buClr>
                <a:srgbClr val="000000"/>
              </a:buClr>
              <a:buSzPts val="2200"/>
              <a:buNone/>
            </a:pPr>
            <a:r>
              <a:rPr lang="en-IN" b="1" dirty="0"/>
              <a:t>Problem Statement: </a:t>
            </a:r>
            <a:endParaRPr lang="en-IN" dirty="0"/>
          </a:p>
          <a:p>
            <a:pPr marL="50800" lvl="0" indent="0">
              <a:buClr>
                <a:srgbClr val="000000"/>
              </a:buClr>
              <a:buSzPts val="2200"/>
              <a:buNone/>
            </a:pPr>
            <a:r>
              <a:rPr lang="en-IN" dirty="0"/>
              <a:t>Demonstrate component mapping in Hibernate.</a:t>
            </a:r>
          </a:p>
        </p:txBody>
      </p:sp>
      <p:sp>
        <p:nvSpPr>
          <p:cNvPr id="1030" name="Google Shape;1030;p82"/>
          <p:cNvSpPr txBox="1"/>
          <p:nvPr/>
        </p:nvSpPr>
        <p:spPr>
          <a:xfrm>
            <a:off x="12407201" y="1478759"/>
            <a:ext cx="2966150" cy="87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2E75B5"/>
                </a:solidFill>
                <a:latin typeface="Open Sans"/>
                <a:ea typeface="Open Sans"/>
                <a:cs typeface="Open Sans"/>
                <a:sym typeface="Open Sans"/>
              </a:rPr>
              <a:t>Duration: </a:t>
            </a:r>
            <a:r>
              <a:rPr lang="en-US" sz="2200" b="1" dirty="0">
                <a:solidFill>
                  <a:srgbClr val="2E75B5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  <a:r>
              <a:rPr lang="en-US" sz="2200" b="1" i="0" u="none" strike="noStrike" cap="none" dirty="0">
                <a:solidFill>
                  <a:srgbClr val="2E75B5"/>
                </a:solidFill>
                <a:latin typeface="Open Sans"/>
                <a:ea typeface="Open Sans"/>
                <a:cs typeface="Open Sans"/>
                <a:sym typeface="Open Sans"/>
              </a:rPr>
              <a:t> Min.</a:t>
            </a:r>
            <a:endParaRPr dirty="0"/>
          </a:p>
        </p:txBody>
      </p:sp>
      <p:sp>
        <p:nvSpPr>
          <p:cNvPr id="1031" name="Google Shape;1031;p82"/>
          <p:cNvSpPr txBox="1"/>
          <p:nvPr/>
        </p:nvSpPr>
        <p:spPr>
          <a:xfrm>
            <a:off x="596200" y="1453022"/>
            <a:ext cx="10077055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3F3F3F"/>
              </a:buClr>
              <a:buSzPts val="32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Component Mapping</a:t>
            </a:r>
            <a:endParaRPr sz="24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398763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83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Assisted Practice: Guidelines </a:t>
            </a:r>
            <a:endParaRPr/>
          </a:p>
        </p:txBody>
      </p:sp>
      <p:pic>
        <p:nvPicPr>
          <p:cNvPr id="1037" name="Google Shape;1037;p8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 rot="10800000" flipH="1">
            <a:off x="3251200" y="861595"/>
            <a:ext cx="9753600" cy="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83"/>
          <p:cNvSpPr txBox="1">
            <a:spLocks noGrp="1"/>
          </p:cNvSpPr>
          <p:nvPr>
            <p:ph type="body" idx="1"/>
          </p:nvPr>
        </p:nvSpPr>
        <p:spPr>
          <a:xfrm>
            <a:off x="1008414" y="1241313"/>
            <a:ext cx="14284138" cy="54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lnSpc>
                <a:spcPct val="200000"/>
              </a:lnSpc>
              <a:spcBef>
                <a:spcPts val="0"/>
              </a:spcBef>
            </a:pPr>
            <a:r>
              <a:rPr lang="en-IN" dirty="0"/>
              <a:t>Steps to demonstrate component mapping:</a:t>
            </a:r>
          </a:p>
          <a:p>
            <a:pPr marL="457188" lvl="0" indent="-457188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Create a dynamic web project in Eclipse IDE and add .jar files to load Hibernate and its dependencies. 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lvl="0" indent="-457189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Create a database (e-commerce) and a table (e-product) that contains laptops for sale. Group the columns of parts_* in the table into a separate Hibernate class and link it to the main e-product class.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lvl="0" indent="-457189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Configure Hibernate with hibernate.cfg.xml and database table with .hbm.xml files.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lvl="0" indent="-457189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Create Data access object class for each table.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lvl="0" indent="-457189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Create a servlet that retrieves data using main and component Hibernate classes and an HTML file that calls the servlet. Run the HTML code on your browser. 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Initialize the .git file. Add and commit the program files.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Push the code to your </a:t>
            </a:r>
            <a:r>
              <a:rPr lang="en-IN" dirty="0" err="1"/>
              <a:t>GitHub</a:t>
            </a:r>
            <a:r>
              <a:rPr lang="en-IN" dirty="0"/>
              <a:t> repository.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3894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91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lvl="0" indent="0">
              <a:lnSpc>
                <a:spcPct val="90000"/>
              </a:lnSpc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Integration of Hibernate with Spring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9;p4"/>
          <p:cNvSpPr txBox="1">
            <a:spLocks noGrp="1"/>
          </p:cNvSpPr>
          <p:nvPr>
            <p:ph type="body" idx="1"/>
          </p:nvPr>
        </p:nvSpPr>
        <p:spPr>
          <a:xfrm>
            <a:off x="1215926" y="1725163"/>
            <a:ext cx="1377023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As the new e-commerce product is the company’s priority, Joe is again added to another sprint. This sprint focuses majorly on creating a database for the new e-commerce website. </a:t>
            </a:r>
            <a:endParaRPr/>
          </a:p>
          <a:p>
            <a: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So to enhance the performance of the website, Joe is working on database creation. He has to develop a form where the user can enter the product details, and the validated details are stored in the database. </a:t>
            </a:r>
            <a:endParaRPr/>
          </a:p>
          <a:p>
            <a: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 this lesson, we will learn how to solve this real-world scenario to help Joe complete his task effectively and quickly.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1" name="Google Shape;1221;p92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6415749" y="872037"/>
            <a:ext cx="342450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62;p58"/>
          <p:cNvSpPr txBox="1">
            <a:spLocks noGrp="1"/>
          </p:cNvSpPr>
          <p:nvPr>
            <p:ph type="title"/>
          </p:nvPr>
        </p:nvSpPr>
        <p:spPr>
          <a:xfrm>
            <a:off x="6996754" y="229878"/>
            <a:ext cx="219942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Spring</a:t>
            </a:r>
            <a:endParaRPr dirty="0"/>
          </a:p>
        </p:txBody>
      </p:sp>
      <p:sp>
        <p:nvSpPr>
          <p:cNvPr id="11" name="Google Shape;963;p58"/>
          <p:cNvSpPr/>
          <p:nvPr/>
        </p:nvSpPr>
        <p:spPr>
          <a:xfrm>
            <a:off x="2235835" y="1011485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Spring framework is a lightweight and comprehensive configuration and programming model designed to develop Java-based applications.</a:t>
            </a:r>
            <a:endParaRPr sz="22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grpSp>
        <p:nvGrpSpPr>
          <p:cNvPr id="12" name="Google Shape;964;p58"/>
          <p:cNvGrpSpPr/>
          <p:nvPr/>
        </p:nvGrpSpPr>
        <p:grpSpPr>
          <a:xfrm>
            <a:off x="5839627" y="2974098"/>
            <a:ext cx="4576746" cy="4419148"/>
            <a:chOff x="2073771" y="1468871"/>
            <a:chExt cx="5058707" cy="5596854"/>
          </a:xfrm>
        </p:grpSpPr>
        <p:sp>
          <p:nvSpPr>
            <p:cNvPr id="13" name="Google Shape;965;p58"/>
            <p:cNvSpPr/>
            <p:nvPr/>
          </p:nvSpPr>
          <p:spPr>
            <a:xfrm>
              <a:off x="2073771" y="3066203"/>
              <a:ext cx="5058707" cy="3936260"/>
            </a:xfrm>
            <a:prstGeom prst="rect">
              <a:avLst/>
            </a:prstGeom>
            <a:solidFill>
              <a:srgbClr val="D8D8D8"/>
            </a:solidFill>
            <a:ln w="254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2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sp>
          <p:nvSpPr>
            <p:cNvPr id="14" name="Google Shape;966;p58"/>
            <p:cNvSpPr/>
            <p:nvPr/>
          </p:nvSpPr>
          <p:spPr>
            <a:xfrm>
              <a:off x="2348050" y="3451269"/>
              <a:ext cx="4510033" cy="36144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683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Char char="●"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Predefined templates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  <a:p>
              <a:pPr marL="457200" marR="0" lvl="0" indent="-3683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Char char="●"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Easy to develop and test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  <a:p>
              <a:pPr marL="457200" marR="0" lvl="0" indent="-3683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Char char="●"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Loosely coupled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  <a:p>
              <a:pPr marL="457200" marR="0" lvl="0" indent="-3683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Char char="●"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Powerful abstraction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  <a:p>
              <a:pPr marL="457200" marR="0" lvl="0" indent="-3683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Char char="●"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charset="0"/>
                  <a:ea typeface="Open Sans" charset="0"/>
                  <a:cs typeface="Open Sans" charset="0"/>
                  <a:sym typeface="Open Sans"/>
                </a:rPr>
                <a:t>Declarative support</a:t>
              </a:r>
              <a:endParaRPr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  <a:ea typeface="Open Sans" charset="0"/>
                <a:cs typeface="Open Sans" charset="0"/>
                <a:sym typeface="Arial"/>
              </a:endParaRPr>
            </a:p>
          </p:txBody>
        </p:sp>
        <p:grpSp>
          <p:nvGrpSpPr>
            <p:cNvPr id="15" name="Google Shape;967;p58"/>
            <p:cNvGrpSpPr/>
            <p:nvPr/>
          </p:nvGrpSpPr>
          <p:grpSpPr>
            <a:xfrm>
              <a:off x="2073771" y="1468871"/>
              <a:ext cx="5058707" cy="2446552"/>
              <a:chOff x="963430" y="1468871"/>
              <a:chExt cx="5058707" cy="2446552"/>
            </a:xfrm>
          </p:grpSpPr>
          <p:grpSp>
            <p:nvGrpSpPr>
              <p:cNvPr id="16" name="Google Shape;968;p58"/>
              <p:cNvGrpSpPr/>
              <p:nvPr/>
            </p:nvGrpSpPr>
            <p:grpSpPr>
              <a:xfrm>
                <a:off x="963430" y="1468871"/>
                <a:ext cx="5058707" cy="2446552"/>
                <a:chOff x="963430" y="2629922"/>
                <a:chExt cx="5058707" cy="2446552"/>
              </a:xfrm>
            </p:grpSpPr>
            <p:grpSp>
              <p:nvGrpSpPr>
                <p:cNvPr id="18" name="Google Shape;969;p58"/>
                <p:cNvGrpSpPr/>
                <p:nvPr/>
              </p:nvGrpSpPr>
              <p:grpSpPr>
                <a:xfrm rot="-5400000">
                  <a:off x="4572421" y="3700954"/>
                  <a:ext cx="1649618" cy="1101423"/>
                  <a:chOff x="8202447" y="2775985"/>
                  <a:chExt cx="1566863" cy="909638"/>
                </a:xfrm>
              </p:grpSpPr>
              <p:sp>
                <p:nvSpPr>
                  <p:cNvPr id="20" name="Google Shape;970;p58"/>
                  <p:cNvSpPr/>
                  <p:nvPr/>
                </p:nvSpPr>
                <p:spPr>
                  <a:xfrm>
                    <a:off x="8202447" y="2775985"/>
                    <a:ext cx="492125" cy="909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0" h="573" extrusionOk="0">
                        <a:moveTo>
                          <a:pt x="310" y="0"/>
                        </a:moveTo>
                        <a:lnTo>
                          <a:pt x="0" y="287"/>
                        </a:lnTo>
                        <a:lnTo>
                          <a:pt x="310" y="573"/>
                        </a:lnTo>
                        <a:lnTo>
                          <a:pt x="310" y="434"/>
                        </a:lnTo>
                        <a:lnTo>
                          <a:pt x="310" y="287"/>
                        </a:lnTo>
                        <a:lnTo>
                          <a:pt x="310" y="143"/>
                        </a:lnTo>
                        <a:lnTo>
                          <a:pt x="310" y="0"/>
                        </a:lnTo>
                        <a:close/>
                      </a:path>
                    </a:pathLst>
                  </a:custGeom>
                  <a:solidFill>
                    <a:srgbClr val="A8D08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2200" b="0" i="0" u="none" strike="noStrike" cap="none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charset="0"/>
                      <a:ea typeface="Open Sans" charset="0"/>
                      <a:cs typeface="Open Sans" charset="0"/>
                      <a:sym typeface="Arial"/>
                    </a:endParaRPr>
                  </a:p>
                </p:txBody>
              </p:sp>
              <p:sp>
                <p:nvSpPr>
                  <p:cNvPr id="21" name="Google Shape;971;p58"/>
                  <p:cNvSpPr/>
                  <p:nvPr/>
                </p:nvSpPr>
                <p:spPr>
                  <a:xfrm>
                    <a:off x="8694572" y="3002998"/>
                    <a:ext cx="1074738" cy="461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7" h="291" extrusionOk="0">
                        <a:moveTo>
                          <a:pt x="386" y="0"/>
                        </a:moveTo>
                        <a:lnTo>
                          <a:pt x="0" y="0"/>
                        </a:lnTo>
                        <a:lnTo>
                          <a:pt x="0" y="144"/>
                        </a:lnTo>
                        <a:lnTo>
                          <a:pt x="0" y="291"/>
                        </a:lnTo>
                        <a:lnTo>
                          <a:pt x="677" y="291"/>
                        </a:lnTo>
                        <a:lnTo>
                          <a:pt x="386" y="0"/>
                        </a:lnTo>
                        <a:close/>
                      </a:path>
                    </a:pathLst>
                  </a:custGeom>
                  <a:solidFill>
                    <a:srgbClr val="A8D08C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2200" b="0" i="0" u="none" strike="noStrike" cap="none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 charset="0"/>
                      <a:ea typeface="Open Sans" charset="0"/>
                      <a:cs typeface="Open Sans" charset="0"/>
                      <a:sym typeface="Arial"/>
                    </a:endParaRPr>
                  </a:p>
                </p:txBody>
              </p:sp>
            </p:grpSp>
            <p:sp>
              <p:nvSpPr>
                <p:cNvPr id="19" name="Google Shape;972;p58"/>
                <p:cNvSpPr txBox="1"/>
                <p:nvPr/>
              </p:nvSpPr>
              <p:spPr>
                <a:xfrm>
                  <a:off x="963430" y="2629922"/>
                  <a:ext cx="5058707" cy="1437605"/>
                </a:xfrm>
                <a:prstGeom prst="rect">
                  <a:avLst/>
                </a:prstGeom>
                <a:solidFill>
                  <a:srgbClr val="A8D08C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60950" rIns="121900" bIns="6095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5A5A5"/>
                    </a:buClr>
                    <a:buSzPts val="2400"/>
                    <a:buFont typeface="Arial"/>
                    <a:buNone/>
                  </a:pPr>
                  <a:endParaRPr sz="2200" b="1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charset="0"/>
                    <a:ea typeface="Open Sans" charset="0"/>
                    <a:cs typeface="Open Sans" charset="0"/>
                    <a:sym typeface="Arial"/>
                  </a:endParaRPr>
                </a:p>
              </p:txBody>
            </p:sp>
          </p:grpSp>
          <p:sp>
            <p:nvSpPr>
              <p:cNvPr id="17" name="Google Shape;973;p58"/>
              <p:cNvSpPr txBox="1"/>
              <p:nvPr/>
            </p:nvSpPr>
            <p:spPr>
              <a:xfrm>
                <a:off x="1534886" y="2037357"/>
                <a:ext cx="3586507" cy="496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charset="0"/>
                    <a:ea typeface="Open Sans" charset="0"/>
                    <a:cs typeface="Open Sans" charset="0"/>
                    <a:sym typeface="Open Sans"/>
                  </a:rPr>
                  <a:t>Advantages</a:t>
                </a:r>
                <a:endParaRPr sz="2200" b="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charset="0"/>
                  <a:ea typeface="Open Sans" charset="0"/>
                  <a:cs typeface="Open Sans" charset="0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9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2216787" y="872037"/>
            <a:ext cx="11822305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80;p59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Steps to Integrate Hibernate with Spring</a:t>
            </a:r>
            <a:endParaRPr/>
          </a:p>
        </p:txBody>
      </p:sp>
      <p:grpSp>
        <p:nvGrpSpPr>
          <p:cNvPr id="10" name="Google Shape;981;p59"/>
          <p:cNvGrpSpPr/>
          <p:nvPr/>
        </p:nvGrpSpPr>
        <p:grpSpPr>
          <a:xfrm>
            <a:off x="5594908" y="1512929"/>
            <a:ext cx="4993217" cy="6679619"/>
            <a:chOff x="5631391" y="1308466"/>
            <a:chExt cx="4993217" cy="7347581"/>
          </a:xfrm>
        </p:grpSpPr>
        <p:sp>
          <p:nvSpPr>
            <p:cNvPr id="11" name="Google Shape;982;p59"/>
            <p:cNvSpPr/>
            <p:nvPr/>
          </p:nvSpPr>
          <p:spPr>
            <a:xfrm>
              <a:off x="5631392" y="7803165"/>
              <a:ext cx="4993216" cy="852882"/>
            </a:xfrm>
            <a:custGeom>
              <a:avLst/>
              <a:gdLst/>
              <a:ahLst/>
              <a:cxnLst/>
              <a:rect l="l" t="t" r="r" b="b"/>
              <a:pathLst>
                <a:path w="7090833" h="852882" extrusionOk="0">
                  <a:moveTo>
                    <a:pt x="0" y="0"/>
                  </a:moveTo>
                  <a:lnTo>
                    <a:pt x="7090833" y="0"/>
                  </a:lnTo>
                  <a:lnTo>
                    <a:pt x="7090833" y="852882"/>
                  </a:lnTo>
                  <a:lnTo>
                    <a:pt x="0" y="85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904E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99125" tIns="199125" rIns="199125" bIns="1991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Create schema in database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983;p59"/>
            <p:cNvSpPr/>
            <p:nvPr/>
          </p:nvSpPr>
          <p:spPr>
            <a:xfrm>
              <a:off x="5631392" y="6504224"/>
              <a:ext cx="4993216" cy="1311733"/>
            </a:xfrm>
            <a:custGeom>
              <a:avLst/>
              <a:gdLst/>
              <a:ahLst/>
              <a:cxnLst/>
              <a:rect l="l" t="t" r="r" b="b"/>
              <a:pathLst>
                <a:path w="7090833" h="1311732" extrusionOk="0">
                  <a:moveTo>
                    <a:pt x="7090833" y="852324"/>
                  </a:moveTo>
                  <a:lnTo>
                    <a:pt x="3709383" y="852324"/>
                  </a:lnTo>
                  <a:lnTo>
                    <a:pt x="3709383" y="983799"/>
                  </a:lnTo>
                  <a:lnTo>
                    <a:pt x="3873349" y="983799"/>
                  </a:lnTo>
                  <a:lnTo>
                    <a:pt x="3545416" y="1311731"/>
                  </a:lnTo>
                  <a:lnTo>
                    <a:pt x="3217483" y="983799"/>
                  </a:lnTo>
                  <a:lnTo>
                    <a:pt x="3381450" y="983799"/>
                  </a:lnTo>
                  <a:lnTo>
                    <a:pt x="3381450" y="852324"/>
                  </a:lnTo>
                  <a:lnTo>
                    <a:pt x="0" y="852324"/>
                  </a:lnTo>
                  <a:lnTo>
                    <a:pt x="0" y="1"/>
                  </a:lnTo>
                  <a:lnTo>
                    <a:pt x="7090833" y="1"/>
                  </a:lnTo>
                  <a:lnTo>
                    <a:pt x="7090833" y="852324"/>
                  </a:lnTo>
                  <a:close/>
                </a:path>
              </a:pathLst>
            </a:cu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56450" tIns="156450" rIns="156450" bIns="615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Create domain entity class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984;p59"/>
            <p:cNvSpPr/>
            <p:nvPr/>
          </p:nvSpPr>
          <p:spPr>
            <a:xfrm>
              <a:off x="5631391" y="5205285"/>
              <a:ext cx="4993217" cy="1311733"/>
            </a:xfrm>
            <a:custGeom>
              <a:avLst/>
              <a:gdLst/>
              <a:ahLst/>
              <a:cxnLst/>
              <a:rect l="l" t="t" r="r" b="b"/>
              <a:pathLst>
                <a:path w="7090833" h="1311732" extrusionOk="0">
                  <a:moveTo>
                    <a:pt x="7090833" y="852324"/>
                  </a:moveTo>
                  <a:lnTo>
                    <a:pt x="3709383" y="852324"/>
                  </a:lnTo>
                  <a:lnTo>
                    <a:pt x="3709383" y="983799"/>
                  </a:lnTo>
                  <a:lnTo>
                    <a:pt x="3873349" y="983799"/>
                  </a:lnTo>
                  <a:lnTo>
                    <a:pt x="3545416" y="1311731"/>
                  </a:lnTo>
                  <a:lnTo>
                    <a:pt x="3217483" y="983799"/>
                  </a:lnTo>
                  <a:lnTo>
                    <a:pt x="3381450" y="983799"/>
                  </a:lnTo>
                  <a:lnTo>
                    <a:pt x="3381450" y="852324"/>
                  </a:lnTo>
                  <a:lnTo>
                    <a:pt x="0" y="852324"/>
                  </a:lnTo>
                  <a:lnTo>
                    <a:pt x="0" y="1"/>
                  </a:lnTo>
                  <a:lnTo>
                    <a:pt x="7090833" y="1"/>
                  </a:lnTo>
                  <a:lnTo>
                    <a:pt x="7090833" y="852324"/>
                  </a:lnTo>
                  <a:close/>
                </a:path>
              </a:pathLst>
            </a:custGeom>
            <a:solidFill>
              <a:srgbClr val="FFD75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56450" tIns="156450" rIns="156450" bIns="615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Add service layer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985;p59"/>
            <p:cNvSpPr/>
            <p:nvPr/>
          </p:nvSpPr>
          <p:spPr>
            <a:xfrm>
              <a:off x="5631391" y="3906345"/>
              <a:ext cx="4993217" cy="1311733"/>
            </a:xfrm>
            <a:custGeom>
              <a:avLst/>
              <a:gdLst/>
              <a:ahLst/>
              <a:cxnLst/>
              <a:rect l="l" t="t" r="r" b="b"/>
              <a:pathLst>
                <a:path w="7090833" h="1311732" extrusionOk="0">
                  <a:moveTo>
                    <a:pt x="7090833" y="852324"/>
                  </a:moveTo>
                  <a:lnTo>
                    <a:pt x="3709383" y="852324"/>
                  </a:lnTo>
                  <a:lnTo>
                    <a:pt x="3709383" y="983799"/>
                  </a:lnTo>
                  <a:lnTo>
                    <a:pt x="3873349" y="983799"/>
                  </a:lnTo>
                  <a:lnTo>
                    <a:pt x="3545416" y="1311731"/>
                  </a:lnTo>
                  <a:lnTo>
                    <a:pt x="3217483" y="983799"/>
                  </a:lnTo>
                  <a:lnTo>
                    <a:pt x="3381450" y="983799"/>
                  </a:lnTo>
                  <a:lnTo>
                    <a:pt x="3381450" y="852324"/>
                  </a:lnTo>
                  <a:lnTo>
                    <a:pt x="0" y="852324"/>
                  </a:lnTo>
                  <a:lnTo>
                    <a:pt x="0" y="1"/>
                  </a:lnTo>
                  <a:lnTo>
                    <a:pt x="7090833" y="1"/>
                  </a:lnTo>
                  <a:lnTo>
                    <a:pt x="7090833" y="852324"/>
                  </a:lnTo>
                  <a:close/>
                </a:path>
              </a:pathLst>
            </a:custGeom>
            <a:solidFill>
              <a:srgbClr val="7F9ED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56450" tIns="156450" rIns="156450" bIns="615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Add DAO layer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986;p59"/>
            <p:cNvSpPr/>
            <p:nvPr/>
          </p:nvSpPr>
          <p:spPr>
            <a:xfrm>
              <a:off x="5631392" y="2607406"/>
              <a:ext cx="4993216" cy="1311734"/>
            </a:xfrm>
            <a:custGeom>
              <a:avLst/>
              <a:gdLst/>
              <a:ahLst/>
              <a:cxnLst/>
              <a:rect l="l" t="t" r="r" b="b"/>
              <a:pathLst>
                <a:path w="7090833" h="1311732" extrusionOk="0">
                  <a:moveTo>
                    <a:pt x="7090833" y="852324"/>
                  </a:moveTo>
                  <a:lnTo>
                    <a:pt x="3709383" y="852324"/>
                  </a:lnTo>
                  <a:lnTo>
                    <a:pt x="3709383" y="983799"/>
                  </a:lnTo>
                  <a:lnTo>
                    <a:pt x="3873349" y="983799"/>
                  </a:lnTo>
                  <a:lnTo>
                    <a:pt x="3545416" y="1311731"/>
                  </a:lnTo>
                  <a:lnTo>
                    <a:pt x="3217483" y="983799"/>
                  </a:lnTo>
                  <a:lnTo>
                    <a:pt x="3381450" y="983799"/>
                  </a:lnTo>
                  <a:lnTo>
                    <a:pt x="3381450" y="852324"/>
                  </a:lnTo>
                  <a:lnTo>
                    <a:pt x="0" y="852324"/>
                  </a:lnTo>
                  <a:lnTo>
                    <a:pt x="0" y="1"/>
                  </a:lnTo>
                  <a:lnTo>
                    <a:pt x="7090833" y="1"/>
                  </a:lnTo>
                  <a:lnTo>
                    <a:pt x="7090833" y="852324"/>
                  </a:lnTo>
                  <a:close/>
                </a:path>
              </a:pathLst>
            </a:custGeom>
            <a:solidFill>
              <a:srgbClr val="9AC87A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56450" tIns="156450" rIns="156450" bIns="615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Configure Spring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987;p59"/>
            <p:cNvSpPr/>
            <p:nvPr/>
          </p:nvSpPr>
          <p:spPr>
            <a:xfrm>
              <a:off x="5631392" y="1308466"/>
              <a:ext cx="4993216" cy="1311734"/>
            </a:xfrm>
            <a:custGeom>
              <a:avLst/>
              <a:gdLst/>
              <a:ahLst/>
              <a:cxnLst/>
              <a:rect l="l" t="t" r="r" b="b"/>
              <a:pathLst>
                <a:path w="7090833" h="1311732" extrusionOk="0">
                  <a:moveTo>
                    <a:pt x="7090833" y="852324"/>
                  </a:moveTo>
                  <a:lnTo>
                    <a:pt x="3709383" y="852324"/>
                  </a:lnTo>
                  <a:lnTo>
                    <a:pt x="3709383" y="983799"/>
                  </a:lnTo>
                  <a:lnTo>
                    <a:pt x="3873349" y="983799"/>
                  </a:lnTo>
                  <a:lnTo>
                    <a:pt x="3545416" y="1311731"/>
                  </a:lnTo>
                  <a:lnTo>
                    <a:pt x="3217483" y="983799"/>
                  </a:lnTo>
                  <a:lnTo>
                    <a:pt x="3381450" y="983799"/>
                  </a:lnTo>
                  <a:lnTo>
                    <a:pt x="3381450" y="852324"/>
                  </a:lnTo>
                  <a:lnTo>
                    <a:pt x="0" y="852324"/>
                  </a:lnTo>
                  <a:lnTo>
                    <a:pt x="0" y="1"/>
                  </a:lnTo>
                  <a:lnTo>
                    <a:pt x="7090833" y="1"/>
                  </a:lnTo>
                  <a:lnTo>
                    <a:pt x="7090833" y="852324"/>
                  </a:lnTo>
                  <a:close/>
                </a:path>
              </a:pathLst>
            </a:custGeom>
            <a:solidFill>
              <a:srgbClr val="F0904E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56450" tIns="156450" rIns="156450" bIns="615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Configure Hibernate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113"/>
          <p:cNvSpPr txBox="1">
            <a:spLocks noGrp="1"/>
          </p:cNvSpPr>
          <p:nvPr>
            <p:ph type="title"/>
          </p:nvPr>
        </p:nvSpPr>
        <p:spPr>
          <a:xfrm>
            <a:off x="596200" y="519572"/>
            <a:ext cx="14948600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en-US" sz="2800"/>
              <a:t>Assisted Practice</a:t>
            </a:r>
            <a:endParaRPr sz="2800"/>
          </a:p>
        </p:txBody>
      </p:sp>
      <p:sp>
        <p:nvSpPr>
          <p:cNvPr id="1532" name="Google Shape;1532;p113"/>
          <p:cNvSpPr txBox="1">
            <a:spLocks noGrp="1"/>
          </p:cNvSpPr>
          <p:nvPr>
            <p:ph type="body" idx="1"/>
          </p:nvPr>
        </p:nvSpPr>
        <p:spPr>
          <a:xfrm>
            <a:off x="857250" y="3143968"/>
            <a:ext cx="14413994" cy="1923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>
              <a:buClr>
                <a:srgbClr val="000000"/>
              </a:buClr>
              <a:buSzPts val="2200"/>
              <a:buNone/>
            </a:pPr>
            <a:r>
              <a:rPr lang="en-IN" b="1" dirty="0"/>
              <a:t>Problem Statement: </a:t>
            </a:r>
            <a:endParaRPr lang="en-IN" dirty="0"/>
          </a:p>
          <a:p>
            <a:pPr marL="50800" lvl="0" indent="0">
              <a:buClr>
                <a:srgbClr val="000000"/>
              </a:buClr>
              <a:buSzPts val="2200"/>
              <a:buNone/>
            </a:pPr>
            <a:r>
              <a:rPr lang="en-IN" dirty="0"/>
              <a:t>Demonstrate integration of Hibernate with spring.</a:t>
            </a:r>
          </a:p>
        </p:txBody>
      </p:sp>
      <p:sp>
        <p:nvSpPr>
          <p:cNvPr id="1533" name="Google Shape;1533;p113"/>
          <p:cNvSpPr txBox="1"/>
          <p:nvPr/>
        </p:nvSpPr>
        <p:spPr>
          <a:xfrm>
            <a:off x="12407201" y="1478759"/>
            <a:ext cx="2966150" cy="87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2E75B5"/>
                </a:solidFill>
                <a:latin typeface="Open Sans"/>
                <a:ea typeface="Open Sans"/>
                <a:cs typeface="Open Sans"/>
                <a:sym typeface="Open Sans"/>
              </a:rPr>
              <a:t>Duration: </a:t>
            </a:r>
            <a:r>
              <a:rPr lang="en-US" sz="2200" b="1" dirty="0">
                <a:solidFill>
                  <a:srgbClr val="2E75B5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  <a:r>
              <a:rPr lang="en-US" sz="2200" b="1" i="0" u="none" strike="noStrike" cap="none" dirty="0">
                <a:solidFill>
                  <a:srgbClr val="2E75B5"/>
                </a:solidFill>
                <a:latin typeface="Open Sans"/>
                <a:ea typeface="Open Sans"/>
                <a:cs typeface="Open Sans"/>
                <a:sym typeface="Open Sans"/>
              </a:rPr>
              <a:t> Min.</a:t>
            </a:r>
            <a:endParaRPr dirty="0"/>
          </a:p>
        </p:txBody>
      </p:sp>
      <p:sp>
        <p:nvSpPr>
          <p:cNvPr id="1534" name="Google Shape;1534;p113"/>
          <p:cNvSpPr txBox="1"/>
          <p:nvPr/>
        </p:nvSpPr>
        <p:spPr>
          <a:xfrm>
            <a:off x="596200" y="1433972"/>
            <a:ext cx="10345069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3F3F3F"/>
              </a:buClr>
              <a:buSzPts val="32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Integration of Hibernate with Spring</a:t>
            </a:r>
            <a:endParaRPr sz="24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114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Assisted Practice: Guidelines </a:t>
            </a:r>
            <a:endParaRPr/>
          </a:p>
        </p:txBody>
      </p:sp>
      <p:pic>
        <p:nvPicPr>
          <p:cNvPr id="1540" name="Google Shape;1540;p114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 rot="10800000" flipH="1">
            <a:off x="3251200" y="861595"/>
            <a:ext cx="9753600" cy="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114"/>
          <p:cNvSpPr txBox="1">
            <a:spLocks noGrp="1"/>
          </p:cNvSpPr>
          <p:nvPr>
            <p:ph type="body" idx="1"/>
          </p:nvPr>
        </p:nvSpPr>
        <p:spPr>
          <a:xfrm>
            <a:off x="1071476" y="1320140"/>
            <a:ext cx="14473324" cy="54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lnSpc>
                <a:spcPct val="200000"/>
              </a:lnSpc>
              <a:spcBef>
                <a:spcPts val="0"/>
              </a:spcBef>
            </a:pPr>
            <a:r>
              <a:rPr lang="en-IN" dirty="0"/>
              <a:t>Steps to Demonstrate Hibernate and Spring Integration:</a:t>
            </a:r>
          </a:p>
          <a:p>
            <a:pPr marL="457189" lvl="0" indent="-457189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Create a Maven web project in Eclipse IDE ; configure pom.xml to include the required dependencies. 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lvl="0" indent="-457189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Create a database (e-commerce) and a table (e-product) that contains laptops for sale.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lvl="0" indent="-457189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Configure Hibernate with hibernate.cfg.xml.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lvl="0" indent="-457189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Create entity, DAO, and controller classes for the table.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lvl="0" indent="-457189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Setup the dispatcher servlet using XML.  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lvl="0" indent="-457189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Create a </a:t>
            </a:r>
            <a:r>
              <a:rPr lang="en-IN" dirty="0" err="1"/>
              <a:t>jsp</a:t>
            </a:r>
            <a:r>
              <a:rPr lang="en-IN" dirty="0"/>
              <a:t> page to view the e-product table data. Create an HTML file that calls the controller.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lvl="0" indent="-457189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Run the HTML file on the browser.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Initialize the .git file. Add and commit the program files.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0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Push the code to your </a:t>
            </a:r>
            <a:r>
              <a:rPr lang="en-IN" dirty="0" err="1"/>
              <a:t>GitHub</a:t>
            </a:r>
            <a:r>
              <a:rPr lang="en-IN" dirty="0"/>
              <a:t> repository.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3" name="Google Shape;2033;g85d11cf31a_4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44" y="1803217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85d11cf31a_4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43" y="288555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g85d11cf31a_4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42" y="3983653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010;p82"/>
          <p:cNvSpPr txBox="1"/>
          <p:nvPr/>
        </p:nvSpPr>
        <p:spPr>
          <a:xfrm>
            <a:off x="1571075" y="1814020"/>
            <a:ext cx="9464787" cy="70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Hibernate is open-source, performs fast, has automatic table creation, and provides query statistics.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11;p82"/>
          <p:cNvSpPr txBox="1"/>
          <p:nvPr/>
        </p:nvSpPr>
        <p:spPr>
          <a:xfrm>
            <a:off x="1571073" y="2860100"/>
            <a:ext cx="9464693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Hibernate supports Oracle database, MySQL database, </a:t>
            </a:r>
            <a:r>
              <a:rPr lang="en-US" sz="2200" b="0" i="0" u="none" strike="noStrike" cap="none" dirty="0" err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PostgreSQL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database, Front Base database, and Microsoft SQL Server database.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12;p82"/>
          <p:cNvSpPr txBox="1"/>
          <p:nvPr/>
        </p:nvSpPr>
        <p:spPr>
          <a:xfrm>
            <a:off x="1564900" y="3942716"/>
            <a:ext cx="9464693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Hibernate framework uses Log4j and </a:t>
            </a:r>
            <a:r>
              <a:rPr lang="en-US" sz="2200" b="0" i="0" u="none" strike="noStrike" cap="none" dirty="0" err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Logback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frameworks for logging.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013;p82"/>
          <p:cNvSpPr txBox="1"/>
          <p:nvPr/>
        </p:nvSpPr>
        <p:spPr>
          <a:xfrm>
            <a:off x="1571169" y="5082013"/>
            <a:ext cx="9464693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Spring framework is a lightweight and comprehensive configuration and programming model designed to develop Java-based applications.</a:t>
            </a:r>
            <a:endParaRPr sz="2200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endParaRPr sz="2200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" name="Google Shape;2035;g85d11cf31a_4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282" y="5082013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2"/>
          <p:cNvSpPr txBox="1">
            <a:spLocks noGrp="1"/>
          </p:cNvSpPr>
          <p:nvPr>
            <p:ph type="body" idx="1"/>
          </p:nvPr>
        </p:nvSpPr>
        <p:spPr>
          <a:xfrm>
            <a:off x="1318569" y="1513219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46" name="Google Shape;2046;p2"/>
          <p:cNvSpPr txBox="1">
            <a:spLocks noGrp="1"/>
          </p:cNvSpPr>
          <p:nvPr>
            <p:ph type="body" idx="2"/>
          </p:nvPr>
        </p:nvSpPr>
        <p:spPr>
          <a:xfrm>
            <a:off x="3164431" y="74338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0800" indent="0" algn="l">
              <a:lnSpc>
                <a:spcPct val="90000"/>
              </a:lnSpc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is component mapping used?</a:t>
            </a:r>
          </a:p>
        </p:txBody>
      </p:sp>
      <p:sp>
        <p:nvSpPr>
          <p:cNvPr id="12" name="Google Shape;1028;p84"/>
          <p:cNvSpPr txBox="1">
            <a:spLocks noGrp="1"/>
          </p:cNvSpPr>
          <p:nvPr>
            <p:ph type="body" idx="3"/>
          </p:nvPr>
        </p:nvSpPr>
        <p:spPr>
          <a:xfrm>
            <a:off x="2282446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333333"/>
                </a:solidFill>
              </a:rPr>
              <a:t>When the dependent object has a foreign key</a:t>
            </a:r>
            <a:endParaRPr/>
          </a:p>
        </p:txBody>
      </p:sp>
      <p:sp>
        <p:nvSpPr>
          <p:cNvPr id="13" name="Google Shape;1029;p84"/>
          <p:cNvSpPr txBox="1">
            <a:spLocks noGrp="1"/>
          </p:cNvSpPr>
          <p:nvPr>
            <p:ph type="body" idx="4"/>
          </p:nvPr>
        </p:nvSpPr>
        <p:spPr>
          <a:xfrm>
            <a:off x="2282446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rgbClr val="333333"/>
                </a:solidFill>
              </a:rPr>
              <a:t>When the dependent object has a primary key</a:t>
            </a:r>
            <a:endParaRPr dirty="0"/>
          </a:p>
        </p:txBody>
      </p:sp>
      <p:sp>
        <p:nvSpPr>
          <p:cNvPr id="14" name="Google Shape;1030;p84"/>
          <p:cNvSpPr txBox="1">
            <a:spLocks noGrp="1"/>
          </p:cNvSpPr>
          <p:nvPr>
            <p:ph type="body" idx="5"/>
          </p:nvPr>
        </p:nvSpPr>
        <p:spPr>
          <a:xfrm>
            <a:off x="2329744" y="4571521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dirty="0">
                <a:solidFill>
                  <a:srgbClr val="333333"/>
                </a:solidFill>
              </a:rPr>
              <a:t>When the dependent object does not have a foreign key</a:t>
            </a:r>
            <a:endParaRPr dirty="0"/>
          </a:p>
        </p:txBody>
      </p:sp>
      <p:sp>
        <p:nvSpPr>
          <p:cNvPr id="15" name="Google Shape;1031;p84"/>
          <p:cNvSpPr txBox="1">
            <a:spLocks noGrp="1"/>
          </p:cNvSpPr>
          <p:nvPr>
            <p:ph type="body" idx="6"/>
          </p:nvPr>
        </p:nvSpPr>
        <p:spPr>
          <a:xfrm>
            <a:off x="2329744" y="539212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dirty="0">
                <a:solidFill>
                  <a:srgbClr val="333333"/>
                </a:solidFill>
              </a:rPr>
              <a:t>When the dependent object does not have a primary key</a:t>
            </a:r>
            <a:endParaRPr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3"/>
          <p:cNvSpPr txBox="1">
            <a:spLocks noGrp="1"/>
          </p:cNvSpPr>
          <p:nvPr>
            <p:ph type="body" idx="1"/>
          </p:nvPr>
        </p:nvSpPr>
        <p:spPr>
          <a:xfrm>
            <a:off x="1061600" y="7620607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/>
            <a:r>
              <a:rPr lang="en-IN" dirty="0"/>
              <a:t>Component mapping is used when the dependent object does not have a primary key.</a:t>
            </a:r>
          </a:p>
        </p:txBody>
      </p:sp>
      <p:sp>
        <p:nvSpPr>
          <p:cNvPr id="2056" name="Google Shape;2056;p3"/>
          <p:cNvSpPr txBox="1">
            <a:spLocks noGrp="1"/>
          </p:cNvSpPr>
          <p:nvPr>
            <p:ph type="body" idx="2"/>
          </p:nvPr>
        </p:nvSpPr>
        <p:spPr>
          <a:xfrm>
            <a:off x="3523594" y="7105650"/>
            <a:ext cx="10554355" cy="485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D</a:t>
            </a:r>
            <a:endParaRPr dirty="0"/>
          </a:p>
        </p:txBody>
      </p:sp>
      <p:sp>
        <p:nvSpPr>
          <p:cNvPr id="2057" name="Google Shape;2057;p3"/>
          <p:cNvSpPr txBox="1"/>
          <p:nvPr/>
        </p:nvSpPr>
        <p:spPr>
          <a:xfrm>
            <a:off x="3164431" y="806451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0800">
              <a:lnSpc>
                <a:spcPct val="90000"/>
              </a:lnSpc>
            </a:pPr>
            <a:r>
              <a:rPr lang="en-I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When is component mapping used?</a:t>
            </a:r>
          </a:p>
        </p:txBody>
      </p:sp>
      <p:sp>
        <p:nvSpPr>
          <p:cNvPr id="2062" name="Google Shape;2062;p3"/>
          <p:cNvSpPr txBox="1"/>
          <p:nvPr/>
        </p:nvSpPr>
        <p:spPr>
          <a:xfrm>
            <a:off x="2017495" y="1601584"/>
            <a:ext cx="812482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2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028;p84"/>
          <p:cNvSpPr txBox="1">
            <a:spLocks noGrp="1"/>
          </p:cNvSpPr>
          <p:nvPr>
            <p:ph type="body" idx="3"/>
          </p:nvPr>
        </p:nvSpPr>
        <p:spPr>
          <a:xfrm>
            <a:off x="2282446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000" b="0">
                <a:solidFill>
                  <a:srgbClr val="333333"/>
                </a:solidFill>
              </a:rPr>
              <a:t>When the dependent object has a foreign key</a:t>
            </a:r>
            <a:endParaRPr sz="2000" b="0"/>
          </a:p>
        </p:txBody>
      </p:sp>
      <p:sp>
        <p:nvSpPr>
          <p:cNvPr id="15" name="Google Shape;1029;p84"/>
          <p:cNvSpPr txBox="1">
            <a:spLocks noGrp="1"/>
          </p:cNvSpPr>
          <p:nvPr>
            <p:ph type="body" idx="4"/>
          </p:nvPr>
        </p:nvSpPr>
        <p:spPr>
          <a:xfrm>
            <a:off x="2282446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000" b="0" dirty="0">
                <a:solidFill>
                  <a:srgbClr val="333333"/>
                </a:solidFill>
              </a:rPr>
              <a:t>When the dependent object has a primary key</a:t>
            </a:r>
            <a:endParaRPr sz="2000" b="0" dirty="0"/>
          </a:p>
        </p:txBody>
      </p:sp>
      <p:sp>
        <p:nvSpPr>
          <p:cNvPr id="16" name="Google Shape;1030;p84"/>
          <p:cNvSpPr txBox="1">
            <a:spLocks noGrp="1"/>
          </p:cNvSpPr>
          <p:nvPr>
            <p:ph type="body" idx="5"/>
          </p:nvPr>
        </p:nvSpPr>
        <p:spPr>
          <a:xfrm>
            <a:off x="2329744" y="4571521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dirty="0">
                <a:solidFill>
                  <a:srgbClr val="333333"/>
                </a:solidFill>
              </a:rPr>
              <a:t>When the dependent object does not have a foreign key</a:t>
            </a:r>
            <a:endParaRPr dirty="0"/>
          </a:p>
        </p:txBody>
      </p:sp>
      <p:sp>
        <p:nvSpPr>
          <p:cNvPr id="17" name="Google Shape;1031;p84"/>
          <p:cNvSpPr txBox="1">
            <a:spLocks noGrp="1"/>
          </p:cNvSpPr>
          <p:nvPr>
            <p:ph type="body" idx="6"/>
          </p:nvPr>
        </p:nvSpPr>
        <p:spPr>
          <a:xfrm>
            <a:off x="2329744" y="539212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dirty="0">
                <a:solidFill>
                  <a:srgbClr val="333333"/>
                </a:solidFill>
              </a:rPr>
              <a:t>When the dependent object does not have a primary key</a:t>
            </a:r>
            <a:endParaRPr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2"/>
          <p:cNvSpPr txBox="1">
            <a:spLocks noGrp="1"/>
          </p:cNvSpPr>
          <p:nvPr>
            <p:ph type="body" idx="1"/>
          </p:nvPr>
        </p:nvSpPr>
        <p:spPr>
          <a:xfrm>
            <a:off x="1318569" y="1513219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46" name="Google Shape;2046;p2"/>
          <p:cNvSpPr txBox="1">
            <a:spLocks noGrp="1"/>
          </p:cNvSpPr>
          <p:nvPr>
            <p:ph type="body" idx="2"/>
          </p:nvPr>
        </p:nvSpPr>
        <p:spPr>
          <a:xfrm>
            <a:off x="3164431" y="74338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0800" lvl="0" indent="0" algn="l">
              <a:lnSpc>
                <a:spcPct val="90000"/>
              </a:lnSpc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EJB 3-compliant ORM applications must use ________ for mapping.</a:t>
            </a:r>
          </a:p>
        </p:txBody>
      </p:sp>
      <p:sp>
        <p:nvSpPr>
          <p:cNvPr id="16" name="Google Shape;1050;p86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333333"/>
                </a:solidFill>
              </a:rPr>
              <a:t>Annotations</a:t>
            </a:r>
            <a:endParaRPr/>
          </a:p>
        </p:txBody>
      </p:sp>
      <p:sp>
        <p:nvSpPr>
          <p:cNvPr id="17" name="Google Shape;1051;p86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XML file</a:t>
            </a:r>
            <a:endParaRPr/>
          </a:p>
        </p:txBody>
      </p:sp>
      <p:sp>
        <p:nvSpPr>
          <p:cNvPr id="18" name="Google Shape;1052;p86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Component mapping</a:t>
            </a:r>
            <a:endParaRPr/>
          </a:p>
        </p:txBody>
      </p:sp>
      <p:sp>
        <p:nvSpPr>
          <p:cNvPr id="19" name="Google Shape;1053;p86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Bidirectional mapping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2698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3"/>
          <p:cNvSpPr txBox="1">
            <a:spLocks noGrp="1"/>
          </p:cNvSpPr>
          <p:nvPr>
            <p:ph type="body" idx="1"/>
          </p:nvPr>
        </p:nvSpPr>
        <p:spPr>
          <a:xfrm>
            <a:off x="1061600" y="7620607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/>
            <a:r>
              <a:rPr lang="en-IN" dirty="0"/>
              <a:t>All EJB 3 compliant ORM applications must use annotations for mapping.</a:t>
            </a:r>
          </a:p>
        </p:txBody>
      </p:sp>
      <p:sp>
        <p:nvSpPr>
          <p:cNvPr id="2056" name="Google Shape;2056;p3"/>
          <p:cNvSpPr txBox="1">
            <a:spLocks noGrp="1"/>
          </p:cNvSpPr>
          <p:nvPr>
            <p:ph type="body" idx="2"/>
          </p:nvPr>
        </p:nvSpPr>
        <p:spPr>
          <a:xfrm>
            <a:off x="3523594" y="7105650"/>
            <a:ext cx="10554355" cy="485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A</a:t>
            </a:r>
            <a:endParaRPr dirty="0"/>
          </a:p>
        </p:txBody>
      </p:sp>
      <p:sp>
        <p:nvSpPr>
          <p:cNvPr id="2057" name="Google Shape;2057;p3"/>
          <p:cNvSpPr txBox="1"/>
          <p:nvPr/>
        </p:nvSpPr>
        <p:spPr>
          <a:xfrm>
            <a:off x="3164431" y="806451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0800" lvl="0">
              <a:lnSpc>
                <a:spcPct val="90000"/>
              </a:lnSpc>
            </a:pPr>
            <a:r>
              <a:rPr lang="en-I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All EJB 3-compliant ORM applications must use ________ for mapping.</a:t>
            </a:r>
          </a:p>
        </p:txBody>
      </p:sp>
      <p:sp>
        <p:nvSpPr>
          <p:cNvPr id="2062" name="Google Shape;2062;p3"/>
          <p:cNvSpPr txBox="1"/>
          <p:nvPr/>
        </p:nvSpPr>
        <p:spPr>
          <a:xfrm>
            <a:off x="2017495" y="1601584"/>
            <a:ext cx="55228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2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1050;p86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000" b="0">
                <a:solidFill>
                  <a:schemeClr val="tx1">
                    <a:lumMod val="75000"/>
                    <a:lumOff val="25000"/>
                  </a:schemeClr>
                </a:solidFill>
              </a:rPr>
              <a:t>Annotations</a:t>
            </a:r>
            <a:endParaRPr sz="20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Google Shape;1051;p86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000" b="0">
                <a:solidFill>
                  <a:schemeClr val="tx1">
                    <a:lumMod val="75000"/>
                    <a:lumOff val="25000"/>
                  </a:schemeClr>
                </a:solidFill>
              </a:rPr>
              <a:t>XML file</a:t>
            </a:r>
            <a:endParaRPr sz="20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Google Shape;1052;p86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Component mapping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Google Shape;1053;p86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Bidirectional mapping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063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44" y="252458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43" y="3185277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42" y="3829349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41" y="4406922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35;p5"/>
          <p:cNvSpPr txBox="1">
            <a:spLocks noGrp="1"/>
          </p:cNvSpPr>
          <p:nvPr>
            <p:ph type="body" idx="1"/>
          </p:nvPr>
        </p:nvSpPr>
        <p:spPr>
          <a:xfrm>
            <a:off x="1453747" y="2524422"/>
            <a:ext cx="8229600" cy="497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Explain Hibernate features and architecture </a:t>
            </a:r>
            <a:endParaRPr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236;p5"/>
          <p:cNvSpPr txBox="1">
            <a:spLocks noGrp="1"/>
          </p:cNvSpPr>
          <p:nvPr>
            <p:ph type="body" idx="2"/>
          </p:nvPr>
        </p:nvSpPr>
        <p:spPr>
          <a:xfrm>
            <a:off x="1453747" y="3155735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List the technologies and databases supported by Hibernate</a:t>
            </a:r>
            <a:endParaRPr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237;p5"/>
          <p:cNvSpPr txBox="1">
            <a:spLocks noGrp="1"/>
          </p:cNvSpPr>
          <p:nvPr>
            <p:ph type="body" idx="3"/>
          </p:nvPr>
        </p:nvSpPr>
        <p:spPr>
          <a:xfrm>
            <a:off x="1453747" y="380518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Demonstrate Hibernate configuration</a:t>
            </a:r>
            <a:endParaRPr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238;p5"/>
          <p:cNvSpPr txBox="1">
            <a:spLocks noGrp="1"/>
          </p:cNvSpPr>
          <p:nvPr>
            <p:ph type="body" idx="4"/>
          </p:nvPr>
        </p:nvSpPr>
        <p:spPr>
          <a:xfrm>
            <a:off x="1453747" y="437150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Explain Hibernate logging using Log4j</a:t>
            </a:r>
            <a:endParaRPr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239;p5"/>
          <p:cNvSpPr txBox="1">
            <a:spLocks/>
          </p:cNvSpPr>
          <p:nvPr/>
        </p:nvSpPr>
        <p:spPr>
          <a:xfrm>
            <a:off x="1436834" y="4971070"/>
            <a:ext cx="8263426" cy="58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Clr>
                <a:srgbClr val="3F3F3F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Describe mapping in Hibernate</a:t>
            </a:r>
            <a:endParaRPr lang="en-US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240;p5"/>
          <p:cNvSpPr txBox="1"/>
          <p:nvPr/>
        </p:nvSpPr>
        <p:spPr>
          <a:xfrm>
            <a:off x="1453747" y="5574537"/>
            <a:ext cx="8229600" cy="586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Explain the integration of Hibernate with Spring</a:t>
            </a:r>
            <a:endParaRPr sz="24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" name="Google Shape;17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316" y="5008197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7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091" y="5626097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2"/>
          <p:cNvSpPr txBox="1">
            <a:spLocks noGrp="1"/>
          </p:cNvSpPr>
          <p:nvPr>
            <p:ph type="body" idx="1"/>
          </p:nvPr>
        </p:nvSpPr>
        <p:spPr>
          <a:xfrm>
            <a:off x="1318569" y="1513219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chemeClr val="lt1"/>
                </a:solidFill>
              </a:rPr>
              <a:t>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46" name="Google Shape;2046;p2"/>
          <p:cNvSpPr txBox="1">
            <a:spLocks noGrp="1"/>
          </p:cNvSpPr>
          <p:nvPr>
            <p:ph type="body" idx="2"/>
          </p:nvPr>
        </p:nvSpPr>
        <p:spPr>
          <a:xfrm>
            <a:off x="3164431" y="74338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0800" lvl="0" indent="0" algn="l">
              <a:lnSpc>
                <a:spcPct val="90000"/>
              </a:lnSpc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Which of the following is not a feature of Hibernate?</a:t>
            </a:r>
          </a:p>
        </p:txBody>
      </p:sp>
      <p:sp>
        <p:nvSpPr>
          <p:cNvPr id="21" name="Google Shape;1072;p88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333333"/>
                </a:solidFill>
              </a:rPr>
              <a:t>Full-text search support</a:t>
            </a:r>
            <a:endParaRPr/>
          </a:p>
        </p:txBody>
      </p:sp>
      <p:sp>
        <p:nvSpPr>
          <p:cNvPr id="22" name="Google Shape;1073;p88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Provision for smart query generation</a:t>
            </a:r>
            <a:endParaRPr/>
          </a:p>
        </p:txBody>
      </p:sp>
      <p:sp>
        <p:nvSpPr>
          <p:cNvPr id="23" name="Google Shape;1074;p88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Query criteria support</a:t>
            </a:r>
            <a:endParaRPr/>
          </a:p>
        </p:txBody>
      </p:sp>
      <p:sp>
        <p:nvSpPr>
          <p:cNvPr id="24" name="Google Shape;1075;p88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Translator for compile-time exception conversion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52984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3"/>
          <p:cNvSpPr txBox="1">
            <a:spLocks noGrp="1"/>
          </p:cNvSpPr>
          <p:nvPr>
            <p:ph type="body" idx="1"/>
          </p:nvPr>
        </p:nvSpPr>
        <p:spPr>
          <a:xfrm>
            <a:off x="1061600" y="7620607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/>
            <a:r>
              <a:rPr lang="en-IN" dirty="0"/>
              <a:t>Hibernate does not provide a translator for compile-time exception conversion.</a:t>
            </a:r>
          </a:p>
        </p:txBody>
      </p:sp>
      <p:sp>
        <p:nvSpPr>
          <p:cNvPr id="2056" name="Google Shape;2056;p3"/>
          <p:cNvSpPr txBox="1">
            <a:spLocks noGrp="1"/>
          </p:cNvSpPr>
          <p:nvPr>
            <p:ph type="body" idx="2"/>
          </p:nvPr>
        </p:nvSpPr>
        <p:spPr>
          <a:xfrm>
            <a:off x="3523594" y="7105650"/>
            <a:ext cx="10554355" cy="485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D</a:t>
            </a:r>
            <a:endParaRPr dirty="0"/>
          </a:p>
        </p:txBody>
      </p:sp>
      <p:sp>
        <p:nvSpPr>
          <p:cNvPr id="2057" name="Google Shape;2057;p3"/>
          <p:cNvSpPr txBox="1"/>
          <p:nvPr/>
        </p:nvSpPr>
        <p:spPr>
          <a:xfrm>
            <a:off x="3164431" y="806451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0800" lvl="0">
              <a:lnSpc>
                <a:spcPct val="90000"/>
              </a:lnSpc>
            </a:pPr>
            <a:r>
              <a:rPr lang="en-I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Which of the following is not a feature of Hibernate?</a:t>
            </a:r>
          </a:p>
        </p:txBody>
      </p:sp>
      <p:sp>
        <p:nvSpPr>
          <p:cNvPr id="2062" name="Google Shape;2062;p3"/>
          <p:cNvSpPr txBox="1"/>
          <p:nvPr/>
        </p:nvSpPr>
        <p:spPr>
          <a:xfrm>
            <a:off x="2017495" y="1601584"/>
            <a:ext cx="55228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2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072;p88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000" b="0">
                <a:solidFill>
                  <a:schemeClr val="tx1">
                    <a:lumMod val="75000"/>
                    <a:lumOff val="25000"/>
                  </a:schemeClr>
                </a:solidFill>
              </a:rPr>
              <a:t>Full-text search support</a:t>
            </a:r>
            <a:endParaRPr sz="20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Google Shape;1073;p88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000" b="0">
                <a:solidFill>
                  <a:schemeClr val="tx1">
                    <a:lumMod val="75000"/>
                    <a:lumOff val="25000"/>
                  </a:schemeClr>
                </a:solidFill>
              </a:rPr>
              <a:t>Provision for smart query generation</a:t>
            </a:r>
            <a:endParaRPr sz="20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Google Shape;1074;p88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Query criteria support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Google Shape;1075;p88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Translator for compile-time exception conversion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619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2"/>
          <p:cNvSpPr txBox="1">
            <a:spLocks noGrp="1"/>
          </p:cNvSpPr>
          <p:nvPr>
            <p:ph type="body" idx="1"/>
          </p:nvPr>
        </p:nvSpPr>
        <p:spPr>
          <a:xfrm>
            <a:off x="1318569" y="1513219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dirty="0">
                <a:solidFill>
                  <a:schemeClr val="lt1"/>
                </a:solidFill>
              </a:rPr>
              <a:t>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46" name="Google Shape;2046;p2"/>
          <p:cNvSpPr txBox="1">
            <a:spLocks noGrp="1"/>
          </p:cNvSpPr>
          <p:nvPr>
            <p:ph type="body" idx="2"/>
          </p:nvPr>
        </p:nvSpPr>
        <p:spPr>
          <a:xfrm>
            <a:off x="3164431" y="74338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0800" lvl="0" indent="0" algn="l">
              <a:lnSpc>
                <a:spcPct val="90000"/>
              </a:lnSpc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Component mapping allows mapping of dependent objects as ________.</a:t>
            </a:r>
          </a:p>
        </p:txBody>
      </p:sp>
      <p:sp>
        <p:nvSpPr>
          <p:cNvPr id="12" name="Google Shape;1094;p90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333333"/>
                </a:solidFill>
              </a:rPr>
              <a:t>Relation</a:t>
            </a:r>
            <a:endParaRPr/>
          </a:p>
        </p:txBody>
      </p:sp>
      <p:sp>
        <p:nvSpPr>
          <p:cNvPr id="13" name="Google Shape;1095;p90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Independent objects</a:t>
            </a:r>
            <a:endParaRPr/>
          </a:p>
        </p:txBody>
      </p:sp>
      <p:sp>
        <p:nvSpPr>
          <p:cNvPr id="14" name="Google Shape;1096;p90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Unique objects</a:t>
            </a:r>
            <a:endParaRPr/>
          </a:p>
        </p:txBody>
      </p:sp>
      <p:sp>
        <p:nvSpPr>
          <p:cNvPr id="15" name="Google Shape;1097;p90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Components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14357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3"/>
          <p:cNvSpPr txBox="1">
            <a:spLocks noGrp="1"/>
          </p:cNvSpPr>
          <p:nvPr>
            <p:ph type="body" idx="1"/>
          </p:nvPr>
        </p:nvSpPr>
        <p:spPr>
          <a:xfrm>
            <a:off x="1061600" y="7620607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/>
            <a:r>
              <a:rPr lang="en-IN" dirty="0"/>
              <a:t>Component mapping allows mapping of dependent objects as components.</a:t>
            </a:r>
          </a:p>
        </p:txBody>
      </p:sp>
      <p:sp>
        <p:nvSpPr>
          <p:cNvPr id="2056" name="Google Shape;2056;p3"/>
          <p:cNvSpPr txBox="1">
            <a:spLocks noGrp="1"/>
          </p:cNvSpPr>
          <p:nvPr>
            <p:ph type="body" idx="2"/>
          </p:nvPr>
        </p:nvSpPr>
        <p:spPr>
          <a:xfrm>
            <a:off x="3523594" y="7105650"/>
            <a:ext cx="10554355" cy="485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D</a:t>
            </a:r>
            <a:endParaRPr dirty="0"/>
          </a:p>
        </p:txBody>
      </p:sp>
      <p:sp>
        <p:nvSpPr>
          <p:cNvPr id="2057" name="Google Shape;2057;p3"/>
          <p:cNvSpPr txBox="1"/>
          <p:nvPr/>
        </p:nvSpPr>
        <p:spPr>
          <a:xfrm>
            <a:off x="3164431" y="806451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0800" lvl="0">
              <a:lnSpc>
                <a:spcPct val="90000"/>
              </a:lnSpc>
            </a:pPr>
            <a:r>
              <a:rPr lang="en-I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Component mapping allows mapping of dependent objects as ________.</a:t>
            </a:r>
          </a:p>
        </p:txBody>
      </p:sp>
      <p:sp>
        <p:nvSpPr>
          <p:cNvPr id="2062" name="Google Shape;2062;p3"/>
          <p:cNvSpPr txBox="1"/>
          <p:nvPr/>
        </p:nvSpPr>
        <p:spPr>
          <a:xfrm>
            <a:off x="2017495" y="1601584"/>
            <a:ext cx="55228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2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1094;p90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000" b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</a:t>
            </a:r>
            <a:endParaRPr sz="20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Google Shape;1095;p90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000" b="0">
                <a:solidFill>
                  <a:schemeClr val="tx1">
                    <a:lumMod val="75000"/>
                    <a:lumOff val="25000"/>
                  </a:schemeClr>
                </a:solidFill>
              </a:rPr>
              <a:t>Independent objects</a:t>
            </a:r>
            <a:endParaRPr sz="20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Google Shape;1096;p90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Unique objects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Google Shape;1097;p90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Components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0687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2"/>
          <p:cNvSpPr txBox="1">
            <a:spLocks noGrp="1"/>
          </p:cNvSpPr>
          <p:nvPr>
            <p:ph type="body" idx="1"/>
          </p:nvPr>
        </p:nvSpPr>
        <p:spPr>
          <a:xfrm>
            <a:off x="1318569" y="1513219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dirty="0">
                <a:solidFill>
                  <a:schemeClr val="lt1"/>
                </a:solidFill>
              </a:rPr>
              <a:t>5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46" name="Google Shape;2046;p2"/>
          <p:cNvSpPr txBox="1">
            <a:spLocks noGrp="1"/>
          </p:cNvSpPr>
          <p:nvPr>
            <p:ph type="body" idx="2"/>
          </p:nvPr>
        </p:nvSpPr>
        <p:spPr>
          <a:xfrm>
            <a:off x="3164431" y="74338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0800" lvl="0" indent="0" algn="l"/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___________ is a lightweight open source Object Relational Mapping (ORM) framework. </a:t>
            </a:r>
          </a:p>
        </p:txBody>
      </p:sp>
      <p:sp>
        <p:nvSpPr>
          <p:cNvPr id="16" name="Google Shape;1116;p92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434343"/>
                </a:solidFill>
              </a:rPr>
              <a:t>Bidirectional Mapping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117;p92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434343"/>
                </a:solidFill>
              </a:rPr>
              <a:t>Spring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8" name="Google Shape;1118;p92"/>
          <p:cNvSpPr txBox="1">
            <a:spLocks noGrp="1"/>
          </p:cNvSpPr>
          <p:nvPr>
            <p:ph type="body" idx="4294967295"/>
          </p:nvPr>
        </p:nvSpPr>
        <p:spPr>
          <a:xfrm>
            <a:off x="2329744" y="44296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Hibernate</a:t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1119;p92"/>
          <p:cNvSpPr txBox="1">
            <a:spLocks noGrp="1"/>
          </p:cNvSpPr>
          <p:nvPr>
            <p:ph type="body" idx="4294967295"/>
          </p:nvPr>
        </p:nvSpPr>
        <p:spPr>
          <a:xfrm>
            <a:off x="2329744" y="52502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0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Collection Mapping</a:t>
            </a:r>
            <a:endParaRPr sz="20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382695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3"/>
          <p:cNvSpPr txBox="1">
            <a:spLocks noGrp="1"/>
          </p:cNvSpPr>
          <p:nvPr>
            <p:ph type="body" idx="1"/>
          </p:nvPr>
        </p:nvSpPr>
        <p:spPr>
          <a:xfrm>
            <a:off x="1061600" y="7620607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IN" dirty="0"/>
              <a:t>Hibernate is a lightweight open source Object Relational Mapping (ORM) framework.</a:t>
            </a:r>
          </a:p>
        </p:txBody>
      </p:sp>
      <p:sp>
        <p:nvSpPr>
          <p:cNvPr id="2056" name="Google Shape;2056;p3"/>
          <p:cNvSpPr txBox="1">
            <a:spLocks noGrp="1"/>
          </p:cNvSpPr>
          <p:nvPr>
            <p:ph type="body" idx="2"/>
          </p:nvPr>
        </p:nvSpPr>
        <p:spPr>
          <a:xfrm>
            <a:off x="3523594" y="7105650"/>
            <a:ext cx="10554355" cy="485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C</a:t>
            </a:r>
            <a:endParaRPr dirty="0"/>
          </a:p>
        </p:txBody>
      </p:sp>
      <p:sp>
        <p:nvSpPr>
          <p:cNvPr id="2057" name="Google Shape;2057;p3"/>
          <p:cNvSpPr txBox="1"/>
          <p:nvPr/>
        </p:nvSpPr>
        <p:spPr>
          <a:xfrm>
            <a:off x="3164431" y="806451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0800" lvl="0"/>
            <a:r>
              <a:rPr lang="en-I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___________ is a lightweight open source Object Relational Mapping (ORM) framework. </a:t>
            </a:r>
          </a:p>
        </p:txBody>
      </p:sp>
      <p:sp>
        <p:nvSpPr>
          <p:cNvPr id="2062" name="Google Shape;2062;p3"/>
          <p:cNvSpPr txBox="1"/>
          <p:nvPr/>
        </p:nvSpPr>
        <p:spPr>
          <a:xfrm>
            <a:off x="2017495" y="1601584"/>
            <a:ext cx="55228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22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116;p92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434343"/>
                </a:solidFill>
              </a:rPr>
              <a:t>Bidirectional Mapping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5" name="Google Shape;1117;p92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434343"/>
                </a:solidFill>
              </a:rPr>
              <a:t>Spring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6" name="Google Shape;1118;p92"/>
          <p:cNvSpPr txBox="1">
            <a:spLocks noGrp="1"/>
          </p:cNvSpPr>
          <p:nvPr>
            <p:ph type="body" idx="4294967295"/>
          </p:nvPr>
        </p:nvSpPr>
        <p:spPr>
          <a:xfrm>
            <a:off x="2329744" y="44296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Hibernate</a:t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1119;p92"/>
          <p:cNvSpPr txBox="1">
            <a:spLocks noGrp="1"/>
          </p:cNvSpPr>
          <p:nvPr>
            <p:ph type="body" idx="4294967295"/>
          </p:nvPr>
        </p:nvSpPr>
        <p:spPr>
          <a:xfrm>
            <a:off x="2329744" y="52502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0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Collection Mapping</a:t>
            </a:r>
            <a:endParaRPr sz="20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932127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a1c27f0189_0_0"/>
          <p:cNvSpPr txBox="1">
            <a:spLocks noGrp="1"/>
          </p:cNvSpPr>
          <p:nvPr>
            <p:ph type="title"/>
          </p:nvPr>
        </p:nvSpPr>
        <p:spPr>
          <a:xfrm>
            <a:off x="4472609" y="1275011"/>
            <a:ext cx="111120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Adding a New Product in the Database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56" name="Google Shape;2156;ga1c27f0189_0_0"/>
          <p:cNvSpPr txBox="1">
            <a:spLocks noGrp="1"/>
          </p:cNvSpPr>
          <p:nvPr>
            <p:ph type="body" idx="1"/>
          </p:nvPr>
        </p:nvSpPr>
        <p:spPr>
          <a:xfrm>
            <a:off x="4699000" y="2182546"/>
            <a:ext cx="104925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SzPts val="2200"/>
            </a:pPr>
            <a:r>
              <a:rPr lang="en-IN" b="1" dirty="0"/>
              <a:t>Problem Statement: </a:t>
            </a:r>
            <a:endParaRPr lang="en-IN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ts val="2200"/>
            </a:pPr>
            <a:endParaRPr lang="en-IN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ts val="2200"/>
            </a:pPr>
            <a:r>
              <a:rPr lang="en-IN" dirty="0"/>
              <a:t>Create a Java program to add a new product into the database.</a:t>
            </a:r>
            <a:endParaRPr lang="en-IN" b="1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</a:pPr>
            <a:endParaRPr lang="en-IN" dirty="0"/>
          </a:p>
        </p:txBody>
      </p:sp>
      <p:sp>
        <p:nvSpPr>
          <p:cNvPr id="2157" name="Google Shape;2157;ga1c27f0189_0_0"/>
          <p:cNvSpPr txBox="1"/>
          <p:nvPr/>
        </p:nvSpPr>
        <p:spPr>
          <a:xfrm>
            <a:off x="488957" y="343535"/>
            <a:ext cx="40908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Lesson-End Project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8" name="Google Shape;2158;ga1c27f0189_0_0"/>
          <p:cNvSpPr txBox="1"/>
          <p:nvPr/>
        </p:nvSpPr>
        <p:spPr>
          <a:xfrm>
            <a:off x="11875366" y="665959"/>
            <a:ext cx="3495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547B"/>
              </a:buClr>
              <a:buSzPts val="700"/>
              <a:buFont typeface="Arial"/>
              <a:buNone/>
            </a:pPr>
            <a:r>
              <a:rPr lang="en-US" sz="22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Duration: </a:t>
            </a:r>
            <a:r>
              <a:rPr lang="en-US" sz="22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  <a:r>
              <a:rPr lang="en-US" sz="22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0 min.</a:t>
            </a:r>
            <a:endParaRPr sz="2200" b="1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9ac415083e_0_8"/>
          <p:cNvSpPr txBox="1">
            <a:spLocks noGrp="1"/>
          </p:cNvSpPr>
          <p:nvPr>
            <p:ph type="body" idx="1"/>
          </p:nvPr>
        </p:nvSpPr>
        <p:spPr>
          <a:xfrm>
            <a:off x="752970" y="1307328"/>
            <a:ext cx="7058700" cy="50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lvl="0" indent="-317500">
              <a:lnSpc>
                <a:spcPct val="250000"/>
              </a:lnSpc>
              <a:spcBef>
                <a:spcPts val="0"/>
              </a:spcBef>
              <a:buSzPts val="2200"/>
              <a:buNone/>
            </a:pPr>
            <a:r>
              <a:rPr lang="en-IN" b="1" dirty="0"/>
              <a:t>Course: </a:t>
            </a:r>
            <a:r>
              <a:rPr lang="en-IN" dirty="0"/>
              <a:t>Java Certification Training Course</a:t>
            </a:r>
          </a:p>
          <a:p>
            <a:pPr lvl="0" indent="-317500">
              <a:lnSpc>
                <a:spcPct val="250000"/>
              </a:lnSpc>
              <a:spcBef>
                <a:spcPts val="0"/>
              </a:spcBef>
              <a:buSzPts val="2200"/>
              <a:buNone/>
            </a:pPr>
            <a:r>
              <a:rPr lang="en-IN" b="1" dirty="0"/>
              <a:t>You should be able to: </a:t>
            </a:r>
            <a:endParaRPr lang="en-IN" dirty="0"/>
          </a:p>
          <a:p>
            <a:pPr marL="342900" lvl="0" indent="-342900">
              <a:lnSpc>
                <a:spcPct val="150000"/>
              </a:lnSpc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IN" dirty="0"/>
              <a:t>Explain JSP life cycle</a:t>
            </a:r>
          </a:p>
          <a:p>
            <a:pPr marL="342900" lvl="0" indent="-342900">
              <a:lnSpc>
                <a:spcPct val="150000"/>
              </a:lnSpc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IN" dirty="0"/>
              <a:t>Create JSP elements</a:t>
            </a:r>
          </a:p>
          <a:p>
            <a:pPr marL="342900" lvl="0" indent="-342900">
              <a:lnSpc>
                <a:spcPct val="150000"/>
              </a:lnSpc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IN" dirty="0"/>
              <a:t>Demonstrate JSP standard actions</a:t>
            </a:r>
          </a:p>
          <a:p>
            <a:pPr marL="342900" lvl="0" indent="-342900">
              <a:lnSpc>
                <a:spcPct val="150000"/>
              </a:lnSpc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-IN" dirty="0"/>
              <a:t>Use JSTL and custom tag libraries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5d11cf31a_4_10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lvl="0" indent="0"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Hibernate Overview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8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4457578" y="872037"/>
            <a:ext cx="734072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57;p7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Hibernate Overview</a:t>
            </a:r>
            <a:endParaRPr/>
          </a:p>
        </p:txBody>
      </p:sp>
      <p:sp>
        <p:nvSpPr>
          <p:cNvPr id="8" name="Google Shape;258;p7"/>
          <p:cNvSpPr/>
          <p:nvPr/>
        </p:nvSpPr>
        <p:spPr>
          <a:xfrm>
            <a:off x="2235835" y="1011485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Hibernate is a lightweight open source </a:t>
            </a: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bject </a:t>
            </a: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elational </a:t>
            </a: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apping (ORM) framework.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" name="Google Shape;259;p7"/>
          <p:cNvGrpSpPr/>
          <p:nvPr/>
        </p:nvGrpSpPr>
        <p:grpSpPr>
          <a:xfrm>
            <a:off x="1376654" y="3187152"/>
            <a:ext cx="6548455" cy="1279145"/>
            <a:chOff x="1280067" y="2303852"/>
            <a:chExt cx="5785228" cy="1279145"/>
          </a:xfrm>
        </p:grpSpPr>
        <p:sp>
          <p:nvSpPr>
            <p:cNvPr id="10" name="Google Shape;260;p7"/>
            <p:cNvSpPr/>
            <p:nvPr/>
          </p:nvSpPr>
          <p:spPr>
            <a:xfrm>
              <a:off x="2112069" y="2303852"/>
              <a:ext cx="4953226" cy="1279145"/>
            </a:xfrm>
            <a:prstGeom prst="chevron">
              <a:avLst>
                <a:gd name="adj" fmla="val 50000"/>
              </a:avLst>
            </a:prstGeom>
            <a:noFill/>
            <a:ln w="25400" cap="flat" cmpd="sng">
              <a:solidFill>
                <a:srgbClr val="A7DE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Allows mapping of an object-oriented model to a relational database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1;p7"/>
            <p:cNvSpPr/>
            <p:nvPr/>
          </p:nvSpPr>
          <p:spPr>
            <a:xfrm rot="-2700000">
              <a:off x="1481825" y="2532233"/>
              <a:ext cx="795104" cy="900000"/>
            </a:xfrm>
            <a:prstGeom prst="rect">
              <a:avLst/>
            </a:prstGeom>
            <a:solidFill>
              <a:srgbClr val="A7DEED"/>
            </a:solidFill>
            <a:ln w="12700" cap="flat" cmpd="sng">
              <a:solidFill>
                <a:srgbClr val="1E4E79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262;p7"/>
          <p:cNvSpPr/>
          <p:nvPr/>
        </p:nvSpPr>
        <p:spPr>
          <a:xfrm>
            <a:off x="1112276" y="2142176"/>
            <a:ext cx="7305584" cy="6094268"/>
          </a:xfrm>
          <a:prstGeom prst="rect">
            <a:avLst/>
          </a:prstGeom>
          <a:noFill/>
          <a:ln w="28575" cap="flat" cmpd="sng">
            <a:solidFill>
              <a:srgbClr val="73AA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263;p7"/>
          <p:cNvGrpSpPr/>
          <p:nvPr/>
        </p:nvGrpSpPr>
        <p:grpSpPr>
          <a:xfrm>
            <a:off x="1376654" y="4880303"/>
            <a:ext cx="6548453" cy="1279145"/>
            <a:chOff x="1280066" y="2303852"/>
            <a:chExt cx="5785226" cy="1279145"/>
          </a:xfrm>
        </p:grpSpPr>
        <p:sp>
          <p:nvSpPr>
            <p:cNvPr id="14" name="Google Shape;264;p7"/>
            <p:cNvSpPr/>
            <p:nvPr/>
          </p:nvSpPr>
          <p:spPr>
            <a:xfrm>
              <a:off x="2112067" y="2303852"/>
              <a:ext cx="4953225" cy="1279145"/>
            </a:xfrm>
            <a:prstGeom prst="chevron">
              <a:avLst>
                <a:gd name="adj" fmla="val 50000"/>
              </a:avLst>
            </a:prstGeom>
            <a:noFill/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Implements the specifications of Java Persistence API (JPA)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5;p7"/>
            <p:cNvSpPr/>
            <p:nvPr/>
          </p:nvSpPr>
          <p:spPr>
            <a:xfrm rot="-2700000">
              <a:off x="1481824" y="2510672"/>
              <a:ext cx="795104" cy="900000"/>
            </a:xfrm>
            <a:prstGeom prst="rect">
              <a:avLst/>
            </a:prstGeom>
            <a:solidFill>
              <a:srgbClr val="F7A977"/>
            </a:solidFill>
            <a:ln w="12700" cap="flat" cmpd="sng">
              <a:solidFill>
                <a:srgbClr val="C55A11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266;p7"/>
          <p:cNvGrpSpPr/>
          <p:nvPr/>
        </p:nvGrpSpPr>
        <p:grpSpPr>
          <a:xfrm>
            <a:off x="1376654" y="6573455"/>
            <a:ext cx="6548454" cy="1279145"/>
            <a:chOff x="1280065" y="2303852"/>
            <a:chExt cx="5785226" cy="1279145"/>
          </a:xfrm>
        </p:grpSpPr>
        <p:sp>
          <p:nvSpPr>
            <p:cNvPr id="17" name="Google Shape;267;p7"/>
            <p:cNvSpPr/>
            <p:nvPr/>
          </p:nvSpPr>
          <p:spPr>
            <a:xfrm>
              <a:off x="2112068" y="2303852"/>
              <a:ext cx="4953223" cy="1279145"/>
            </a:xfrm>
            <a:prstGeom prst="chevron">
              <a:avLst>
                <a:gd name="adj" fmla="val 50000"/>
              </a:avLst>
            </a:prstGeom>
            <a:noFill/>
            <a:ln w="25400" cap="flat" cmpd="sng">
              <a:solidFill>
                <a:srgbClr val="F4938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Sits between Java objects and the database server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8;p7"/>
            <p:cNvSpPr/>
            <p:nvPr/>
          </p:nvSpPr>
          <p:spPr>
            <a:xfrm rot="-2700000">
              <a:off x="1481823" y="2493424"/>
              <a:ext cx="795104" cy="900000"/>
            </a:xfrm>
            <a:prstGeom prst="rect">
              <a:avLst/>
            </a:prstGeom>
            <a:solidFill>
              <a:srgbClr val="FACAC2"/>
            </a:solidFill>
            <a:ln w="12700" cap="flat" cmpd="sng">
              <a:solidFill>
                <a:srgbClr val="F06C5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269;p7"/>
          <p:cNvSpPr/>
          <p:nvPr/>
        </p:nvSpPr>
        <p:spPr>
          <a:xfrm>
            <a:off x="8724214" y="2168941"/>
            <a:ext cx="6113153" cy="6094268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70;p7"/>
          <p:cNvSpPr/>
          <p:nvPr/>
        </p:nvSpPr>
        <p:spPr>
          <a:xfrm>
            <a:off x="9332259" y="2568003"/>
            <a:ext cx="4975412" cy="1258722"/>
          </a:xfrm>
          <a:prstGeom prst="rect">
            <a:avLst/>
          </a:prstGeom>
          <a:solidFill>
            <a:srgbClr val="A8D08C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71;p7"/>
          <p:cNvSpPr/>
          <p:nvPr/>
        </p:nvSpPr>
        <p:spPr>
          <a:xfrm>
            <a:off x="9520274" y="2724055"/>
            <a:ext cx="622657" cy="492411"/>
          </a:xfrm>
          <a:prstGeom prst="rect">
            <a:avLst/>
          </a:prstGeom>
          <a:solidFill>
            <a:srgbClr val="E1EFD8"/>
          </a:solidFill>
          <a:ln w="25400" cap="flat" cmpd="sng">
            <a:solidFill>
              <a:srgbClr val="5481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72;p7"/>
          <p:cNvSpPr/>
          <p:nvPr/>
        </p:nvSpPr>
        <p:spPr>
          <a:xfrm>
            <a:off x="10311857" y="2724055"/>
            <a:ext cx="622657" cy="492411"/>
          </a:xfrm>
          <a:prstGeom prst="rect">
            <a:avLst/>
          </a:prstGeom>
          <a:solidFill>
            <a:srgbClr val="E1EFD8"/>
          </a:solidFill>
          <a:ln w="25400" cap="flat" cmpd="sng">
            <a:solidFill>
              <a:srgbClr val="5481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73;p7"/>
          <p:cNvSpPr/>
          <p:nvPr/>
        </p:nvSpPr>
        <p:spPr>
          <a:xfrm>
            <a:off x="11103440" y="2724055"/>
            <a:ext cx="622657" cy="492411"/>
          </a:xfrm>
          <a:prstGeom prst="rect">
            <a:avLst/>
          </a:prstGeom>
          <a:solidFill>
            <a:srgbClr val="E1EFD8"/>
          </a:solidFill>
          <a:ln w="25400" cap="flat" cmpd="sng">
            <a:solidFill>
              <a:srgbClr val="5481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74;p7"/>
          <p:cNvSpPr/>
          <p:nvPr/>
        </p:nvSpPr>
        <p:spPr>
          <a:xfrm>
            <a:off x="11895023" y="2724055"/>
            <a:ext cx="622657" cy="492411"/>
          </a:xfrm>
          <a:prstGeom prst="rect">
            <a:avLst/>
          </a:prstGeom>
          <a:solidFill>
            <a:srgbClr val="E1EFD8"/>
          </a:solidFill>
          <a:ln w="25400" cap="flat" cmpd="sng">
            <a:solidFill>
              <a:srgbClr val="5481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75;p7"/>
          <p:cNvSpPr/>
          <p:nvPr/>
        </p:nvSpPr>
        <p:spPr>
          <a:xfrm>
            <a:off x="12686606" y="2724055"/>
            <a:ext cx="622657" cy="492411"/>
          </a:xfrm>
          <a:prstGeom prst="rect">
            <a:avLst/>
          </a:prstGeom>
          <a:solidFill>
            <a:srgbClr val="E1EFD8"/>
          </a:solidFill>
          <a:ln w="25400" cap="flat" cmpd="sng">
            <a:solidFill>
              <a:srgbClr val="5481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76;p7"/>
          <p:cNvSpPr/>
          <p:nvPr/>
        </p:nvSpPr>
        <p:spPr>
          <a:xfrm>
            <a:off x="13478191" y="2724055"/>
            <a:ext cx="622657" cy="492411"/>
          </a:xfrm>
          <a:prstGeom prst="rect">
            <a:avLst/>
          </a:prstGeom>
          <a:solidFill>
            <a:srgbClr val="E1EFD8"/>
          </a:solidFill>
          <a:ln w="25400" cap="flat" cmpd="sng">
            <a:solidFill>
              <a:srgbClr val="5481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7;p7"/>
          <p:cNvSpPr txBox="1"/>
          <p:nvPr/>
        </p:nvSpPr>
        <p:spPr>
          <a:xfrm>
            <a:off x="10934513" y="3306152"/>
            <a:ext cx="213602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Objects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78;p7"/>
          <p:cNvSpPr/>
          <p:nvPr/>
        </p:nvSpPr>
        <p:spPr>
          <a:xfrm>
            <a:off x="9332259" y="4540331"/>
            <a:ext cx="4975412" cy="834592"/>
          </a:xfrm>
          <a:prstGeom prst="rect">
            <a:avLst/>
          </a:prstGeom>
          <a:solidFill>
            <a:srgbClr val="A8D08C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7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09965" y="6165059"/>
            <a:ext cx="1620000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280;p7"/>
          <p:cNvSpPr txBox="1"/>
          <p:nvPr/>
        </p:nvSpPr>
        <p:spPr>
          <a:xfrm>
            <a:off x="11012091" y="4742184"/>
            <a:ext cx="213602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Hibernate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" name="Google Shape;281;p7"/>
          <p:cNvCxnSpPr>
            <a:stCxn id="28" idx="0"/>
            <a:endCxn id="20" idx="2"/>
          </p:cNvCxnSpPr>
          <p:nvPr/>
        </p:nvCxnSpPr>
        <p:spPr>
          <a:xfrm rot="10800000">
            <a:off x="11819965" y="3826631"/>
            <a:ext cx="0" cy="713700"/>
          </a:xfrm>
          <a:prstGeom prst="straightConnector1">
            <a:avLst/>
          </a:prstGeom>
          <a:noFill/>
          <a:ln w="28575" cap="flat" cmpd="sng">
            <a:solidFill>
              <a:srgbClr val="F38573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2" name="Google Shape;282;p7"/>
          <p:cNvCxnSpPr>
            <a:stCxn id="29" idx="0"/>
            <a:endCxn id="28" idx="2"/>
          </p:cNvCxnSpPr>
          <p:nvPr/>
        </p:nvCxnSpPr>
        <p:spPr>
          <a:xfrm rot="10800000">
            <a:off x="11819965" y="5374859"/>
            <a:ext cx="0" cy="790200"/>
          </a:xfrm>
          <a:prstGeom prst="straightConnector1">
            <a:avLst/>
          </a:prstGeom>
          <a:noFill/>
          <a:ln w="28575" cap="flat" cmpd="sng">
            <a:solidFill>
              <a:srgbClr val="F38573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3" name="Google Shape;283;p7"/>
          <p:cNvSpPr txBox="1"/>
          <p:nvPr/>
        </p:nvSpPr>
        <p:spPr>
          <a:xfrm>
            <a:off x="11002718" y="7785059"/>
            <a:ext cx="151496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RDBMS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284;p7"/>
          <p:cNvSpPr/>
          <p:nvPr/>
        </p:nvSpPr>
        <p:spPr>
          <a:xfrm>
            <a:off x="1675081" y="2124455"/>
            <a:ext cx="6179974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Hibernate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3410</Words>
  <Application>Microsoft Office PowerPoint</Application>
  <PresentationFormat>Custom</PresentationFormat>
  <Paragraphs>566</Paragraphs>
  <Slides>77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Open Sans</vt:lpstr>
      <vt:lpstr>Open Sans ExtraBold</vt:lpstr>
      <vt:lpstr>Calibri</vt:lpstr>
      <vt:lpstr>Arial</vt:lpstr>
      <vt:lpstr>Courier New</vt:lpstr>
      <vt:lpstr>Noto Sans Symbols</vt:lpstr>
      <vt:lpstr>Digital Marketing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Hibernate Overview</vt:lpstr>
      <vt:lpstr>Hibernate Features</vt:lpstr>
      <vt:lpstr>Hibernate Features</vt:lpstr>
      <vt:lpstr>Hibernate-Supported Databases and Technologies </vt:lpstr>
      <vt:lpstr>High-Level Hibernate Architecture</vt:lpstr>
      <vt:lpstr>Hibernate Architecture</vt:lpstr>
      <vt:lpstr>Hibernate Architecture: Elements</vt:lpstr>
      <vt:lpstr>Steps to Create a Hibernate Application on Command Prompt</vt:lpstr>
      <vt:lpstr>Assisted Practice</vt:lpstr>
      <vt:lpstr>Assisted Practice: Guidelines </vt:lpstr>
      <vt:lpstr>Assisted Practice</vt:lpstr>
      <vt:lpstr>Assisted Practice: Guidelines </vt:lpstr>
      <vt:lpstr>Assisted Practice</vt:lpstr>
      <vt:lpstr>Assisted Practice: Guidelines </vt:lpstr>
      <vt:lpstr>PowerPoint Presentation</vt:lpstr>
      <vt:lpstr>Hibernate Logging</vt:lpstr>
      <vt:lpstr>Hibernate Logging by Log4j Using log4j.xml </vt:lpstr>
      <vt:lpstr>Hibernate Logging by Log4j Using log4j.properties</vt:lpstr>
      <vt:lpstr>Assisted Practice</vt:lpstr>
      <vt:lpstr>Assisted Practice: Guidelines </vt:lpstr>
      <vt:lpstr>PowerPoint Presentation</vt:lpstr>
      <vt:lpstr>Collection Mapping in Hibernate</vt:lpstr>
      <vt:lpstr>Collection Mapping Elements in Hibernate</vt:lpstr>
      <vt:lpstr>PowerPoint Presentation</vt:lpstr>
      <vt:lpstr>Mapping List in Collection Using XML File</vt:lpstr>
      <vt:lpstr>Mapping Bag in Collection Using XML File</vt:lpstr>
      <vt:lpstr>Mapping Set in Collection Using XML File</vt:lpstr>
      <vt:lpstr>Mapping Map in Collection Using XML File</vt:lpstr>
      <vt:lpstr>Assisted Practice</vt:lpstr>
      <vt:lpstr>Assisted Practice: Guidelines </vt:lpstr>
      <vt:lpstr>PowerPoint Presentation</vt:lpstr>
      <vt:lpstr>Association Mapping</vt:lpstr>
      <vt:lpstr>Association Mapping</vt:lpstr>
      <vt:lpstr>Hibernate Mapping Using XML</vt:lpstr>
      <vt:lpstr>Hibernate Mapping Using XML</vt:lpstr>
      <vt:lpstr>PowerPoint Presentation</vt:lpstr>
      <vt:lpstr>Hibernate Mapping Using Annotations</vt:lpstr>
      <vt:lpstr>Hibernate Mapping Using Annotations</vt:lpstr>
      <vt:lpstr>PowerPoint Presentation</vt:lpstr>
      <vt:lpstr>Bidirectional Mapping</vt:lpstr>
      <vt:lpstr>Bidirectional Mapping: Rules</vt:lpstr>
      <vt:lpstr>PowerPoint Presentation</vt:lpstr>
      <vt:lpstr>Lazy Collection</vt:lpstr>
      <vt:lpstr>Assisted Practice</vt:lpstr>
      <vt:lpstr>Assisted Practice: Guidelines </vt:lpstr>
      <vt:lpstr>PowerPoint Presentation</vt:lpstr>
      <vt:lpstr>Component Mapping</vt:lpstr>
      <vt:lpstr>Component Mapping</vt:lpstr>
      <vt:lpstr>Assisted Practice</vt:lpstr>
      <vt:lpstr>Assisted Practice: Guidelines </vt:lpstr>
      <vt:lpstr>PowerPoint Presentation</vt:lpstr>
      <vt:lpstr>Spring</vt:lpstr>
      <vt:lpstr>Steps to Integrate Hibernate with Spring</vt:lpstr>
      <vt:lpstr>Assisted Practice</vt:lpstr>
      <vt:lpstr>Assisted Practice: Guidelines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Adding a New Product in the Database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Roop Kumar</dc:creator>
  <cp:lastModifiedBy>Priti Thadani</cp:lastModifiedBy>
  <cp:revision>15</cp:revision>
  <dcterms:modified xsi:type="dcterms:W3CDTF">2021-10-26T11:40:53Z</dcterms:modified>
</cp:coreProperties>
</file>